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4"/>
  </p:sldMasterIdLst>
  <p:notesMasterIdLst>
    <p:notesMasterId r:id="rId22"/>
  </p:notesMasterIdLst>
  <p:sldIdLst>
    <p:sldId id="257" r:id="rId5"/>
    <p:sldId id="258" r:id="rId6"/>
    <p:sldId id="259" r:id="rId7"/>
    <p:sldId id="264" r:id="rId8"/>
    <p:sldId id="272" r:id="rId9"/>
    <p:sldId id="265" r:id="rId10"/>
    <p:sldId id="266" r:id="rId11"/>
    <p:sldId id="273" r:id="rId12"/>
    <p:sldId id="274" r:id="rId13"/>
    <p:sldId id="275" r:id="rId14"/>
    <p:sldId id="267" r:id="rId15"/>
    <p:sldId id="269" r:id="rId16"/>
    <p:sldId id="277" r:id="rId17"/>
    <p:sldId id="278" r:id="rId18"/>
    <p:sldId id="279" r:id="rId19"/>
    <p:sldId id="280" r:id="rId20"/>
    <p:sldId id="262" r:id="rId21"/>
  </p:sldIdLst>
  <p:sldSz cx="12192000" cy="6858000"/>
  <p:notesSz cx="6858000" cy="9144000"/>
  <p:embeddedFontLst>
    <p:embeddedFont>
      <p:font typeface="Acumin Pro" panose="020B0604020202020204" charset="0"/>
      <p:regular r:id="rId23"/>
      <p:bold r:id="rId24"/>
      <p:italic r:id="rId25"/>
      <p:boldItalic r:id="rId26"/>
    </p:embeddedFont>
    <p:embeddedFont>
      <p:font typeface="Acumin Pro ExtraCondensed" panose="020B0604020202020204" charset="0"/>
      <p:regular r:id="rId27"/>
      <p:bold r:id="rId28"/>
      <p:italic r:id="rId29"/>
      <p:boldItalic r:id="rId30"/>
    </p:embeddedFont>
    <p:embeddedFont>
      <p:font typeface="Acumin Pro Semibold" panose="020B0604020202020204" charset="0"/>
      <p:regular r:id="rId31"/>
      <p:bold r:id="rId32"/>
      <p:italic r:id="rId33"/>
      <p:boldItalic r:id="rId34"/>
    </p:embeddedFont>
    <p:embeddedFont>
      <p:font typeface="Acumin Pro SemiCondensed" panose="020B060402020202020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Cambria Math" panose="02040503050406030204" pitchFamily="18" charset="0"/>
      <p:regular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667998-028D-6412-BD42-E7FC1827B73B}" v="8" dt="2022-04-15T03:10:04.480"/>
    <p1510:client id="{09D6D0DD-A60E-11A1-1F66-BB4A6BD09A0A}" v="32" dt="2022-04-15T01:48:26.499"/>
    <p1510:client id="{4FFA628A-9536-4DD0-BC83-5FE1FF1F27A5}" v="2833" vWet="2835" dt="2022-04-15T02:14:49.915"/>
    <p1510:client id="{9E664489-C329-D528-FE66-CF75D4EAAAFA}" v="975" vWet="976" dt="2022-04-14T21:40:35.370"/>
    <p1510:client id="{DC1E17B8-B977-08BD-F442-4155D8D2EA2E}" v="245" dt="2022-04-15T02:23:19.307"/>
    <p1510:client id="{DD01862E-77A3-343F-8175-3B698E0FC81E}" v="2" dt="2022-04-15T15:22:16.109"/>
    <p1510:client id="{E6899163-5110-4138-9638-F494F32091DE}" v="161" dt="2022-04-14T22:41:13.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114" y="13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7.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4/15/2022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17</a:t>
            </a:fld>
            <a:endParaRPr lang="en-US"/>
          </a:p>
        </p:txBody>
      </p:sp>
    </p:spTree>
    <p:extLst>
      <p:ext uri="{BB962C8B-B14F-4D97-AF65-F5344CB8AC3E}">
        <p14:creationId xmlns:p14="http://schemas.microsoft.com/office/powerpoint/2010/main" val="456851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661993"/>
          </a:xfrm>
          <a:noFill/>
        </p:spPr>
        <p:txBody>
          <a:bodyPr wrap="square" lIns="0" tIns="0" rIns="0" bIns="0" anchor="t" anchorCtr="0">
            <a:spAutoFit/>
          </a:bodyPr>
          <a:lstStyle>
            <a:lvl1pPr marL="0" indent="0" algn="l">
              <a:buNone/>
              <a:defRPr lang="en-US" b="0" smtClean="0">
                <a:solidFill>
                  <a:schemeClr val="bg1"/>
                </a:solidFill>
                <a:effectLst/>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pic>
        <p:nvPicPr>
          <p:cNvPr id="14" name="Purdue CoBrand">
            <a:extLst>
              <a:ext uri="{FF2B5EF4-FFF2-40B4-BE49-F238E27FC236}">
                <a16:creationId xmlns:a16="http://schemas.microsoft.com/office/drawing/2014/main" id="{9AB6502B-5B0A-1949-B76B-34F8254BD99E}"/>
              </a:ext>
            </a:extLst>
          </p:cNvPr>
          <p:cNvPicPr>
            <a:picLocks noChangeAspect="1"/>
          </p:cNvPicPr>
          <p:nvPr userDrawn="1"/>
        </p:nvPicPr>
        <p:blipFill>
          <a:blip r:embed="rId2"/>
          <a:stretch>
            <a:fillRect/>
          </a:stretch>
        </p:blipFill>
        <p:spPr>
          <a:xfrm>
            <a:off x="1738646" y="5990495"/>
            <a:ext cx="4349072" cy="460490"/>
          </a:xfrm>
          <a:prstGeom prst="rect">
            <a:avLst/>
          </a:prstGeom>
        </p:spPr>
      </p:pic>
      <p:sp>
        <p:nvSpPr>
          <p:cNvPr id="7" name="Date"/>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4/15/2022</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cxnSp>
        <p:nvCxnSpPr>
          <p:cNvPr id="13" name="Line 1">
            <a:extLst>
              <a:ext uri="{FF2B5EF4-FFF2-40B4-BE49-F238E27FC236}">
                <a16:creationId xmlns:a16="http://schemas.microsoft.com/office/drawing/2014/main" id="{A746CD05-A191-A442-A002-3AD9F5CCAD2A}"/>
              </a:ext>
            </a:extLst>
          </p:cNvPr>
          <p:cNvCxnSpPr/>
          <p:nvPr/>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Line 2">
            <a:extLst>
              <a:ext uri="{FF2B5EF4-FFF2-40B4-BE49-F238E27FC236}">
                <a16:creationId xmlns:a16="http://schemas.microsoft.com/office/drawing/2014/main" id="{28D7FFFF-8236-024F-9988-3350427826A4}"/>
              </a:ext>
            </a:extLst>
          </p:cNvPr>
          <p:cNvCxnSpPr>
            <a:cxnSpLocks/>
          </p:cNvCxnSpPr>
          <p:nvPr/>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7AA55D00-5647-D94E-B9DD-67ABB620C647}"/>
              </a:ext>
            </a:extLst>
          </p:cNvPr>
          <p:cNvCxnSpPr>
            <a:cxnSpLocks/>
          </p:cNvCxnSpPr>
          <p:nvPr/>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1685077"/>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2647197" y="3937834"/>
            <a:ext cx="6801603" cy="336015"/>
          </a:xfrm>
          <a:noFill/>
        </p:spPr>
        <p:txBody>
          <a:bodyPr wrap="square" lIns="0" tIns="0" rIns="0" bIns="0" anchor="t" anchorCtr="0">
            <a:spAutoFit/>
          </a:bodyPr>
          <a:lstStyle>
            <a:lvl1pPr marL="0" indent="0" algn="l">
              <a:buNone/>
              <a:defRPr sz="2200" b="1" i="0">
                <a:solidFill>
                  <a:schemeClr val="accent4"/>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4/15/2022</a:t>
            </a:fld>
            <a:endParaRPr lang="en-US"/>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urdue CoBrand">
            <a:extLst>
              <a:ext uri="{FF2B5EF4-FFF2-40B4-BE49-F238E27FC236}">
                <a16:creationId xmlns:a16="http://schemas.microsoft.com/office/drawing/2014/main" id="{5953E3E0-6833-3443-8937-1D881E79A5CE}"/>
              </a:ext>
            </a:extLst>
          </p:cNvPr>
          <p:cNvPicPr>
            <a:picLocks noChangeAspect="1"/>
          </p:cNvPicPr>
          <p:nvPr userDrawn="1"/>
        </p:nvPicPr>
        <p:blipFill>
          <a:blip r:embed="rId2"/>
          <a:stretch>
            <a:fillRect/>
          </a:stretch>
        </p:blipFill>
        <p:spPr>
          <a:xfrm>
            <a:off x="1738646" y="5990495"/>
            <a:ext cx="4349072" cy="460489"/>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65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6" name="Black Bar">
            <a:extLst>
              <a:ext uri="{FF2B5EF4-FFF2-40B4-BE49-F238E27FC236}">
                <a16:creationId xmlns:a16="http://schemas.microsoft.com/office/drawing/2014/main" id="{A66A797F-CC2D-F24E-8D26-8632FDB68C4C}"/>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2107518" y="1345167"/>
            <a:ext cx="7988982"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
        <p:nvSpPr>
          <p:cNvPr id="16" name="Date">
            <a:extLst>
              <a:ext uri="{FF2B5EF4-FFF2-40B4-BE49-F238E27FC236}">
                <a16:creationId xmlns:a16="http://schemas.microsoft.com/office/drawing/2014/main" id="{714077B3-45FB-7B43-8C19-3B82C49646B4}"/>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4/15/2022</a:t>
            </a:fld>
            <a:endParaRPr lang="en-US"/>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9" name="Line 1">
            <a:extLst>
              <a:ext uri="{FF2B5EF4-FFF2-40B4-BE49-F238E27FC236}">
                <a16:creationId xmlns:a16="http://schemas.microsoft.com/office/drawing/2014/main" id="{8936B9D4-1725-3C46-A32F-C28623BAF26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2">
            <a:extLst>
              <a:ext uri="{FF2B5EF4-FFF2-40B4-BE49-F238E27FC236}">
                <a16:creationId xmlns:a16="http://schemas.microsoft.com/office/drawing/2014/main" id="{A8A4F2E5-6CC0-B242-9D18-2446C1D7DE8A}"/>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3">
            <a:extLst>
              <a:ext uri="{FF2B5EF4-FFF2-40B4-BE49-F238E27FC236}">
                <a16:creationId xmlns:a16="http://schemas.microsoft.com/office/drawing/2014/main" id="{C07B1E83-E1FB-094B-9F1A-D5DE2767524D}"/>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Purdue CoBrand">
            <a:extLst>
              <a:ext uri="{FF2B5EF4-FFF2-40B4-BE49-F238E27FC236}">
                <a16:creationId xmlns:a16="http://schemas.microsoft.com/office/drawing/2014/main" id="{1C7E4CC0-4A1C-7443-85A6-60DA67C1D44D}"/>
              </a:ext>
            </a:extLst>
          </p:cNvPr>
          <p:cNvPicPr>
            <a:picLocks noChangeAspect="1"/>
          </p:cNvPicPr>
          <p:nvPr userDrawn="1"/>
        </p:nvPicPr>
        <p:blipFill>
          <a:blip r:embed="rId2"/>
          <a:stretch>
            <a:fillRect/>
          </a:stretch>
        </p:blipFill>
        <p:spPr>
          <a:xfrm>
            <a:off x="1738646" y="5990495"/>
            <a:ext cx="4349072" cy="460490"/>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341599"/>
          </a:xfr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cxnSp>
        <p:nvCxnSpPr>
          <p:cNvPr id="23" name="Line 3">
            <a:extLst>
              <a:ext uri="{FF2B5EF4-FFF2-40B4-BE49-F238E27FC236}">
                <a16:creationId xmlns:a16="http://schemas.microsoft.com/office/drawing/2014/main" id="{3DD2E154-C016-6747-BDF9-C46FDA8D557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16" name="Date">
            <a:extLst>
              <a:ext uri="{FF2B5EF4-FFF2-40B4-BE49-F238E27FC236}">
                <a16:creationId xmlns:a16="http://schemas.microsoft.com/office/drawing/2014/main" id="{C8365B71-1339-9448-BF22-95AA51DA73FB}"/>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4/15/2022</a:t>
            </a:fld>
            <a:endParaRPr lang="en-US"/>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21" name="Line 1">
            <a:extLst>
              <a:ext uri="{FF2B5EF4-FFF2-40B4-BE49-F238E27FC236}">
                <a16:creationId xmlns:a16="http://schemas.microsoft.com/office/drawing/2014/main" id="{CADA4B44-4E54-AC4F-B94D-753D8198844A}"/>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2">
            <a:extLst>
              <a:ext uri="{FF2B5EF4-FFF2-40B4-BE49-F238E27FC236}">
                <a16:creationId xmlns:a16="http://schemas.microsoft.com/office/drawing/2014/main" id="{FC7C8D95-DE0A-F44D-8875-2ED2F195BB2F}"/>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2" name="Purdue CoBrand">
            <a:extLst>
              <a:ext uri="{FF2B5EF4-FFF2-40B4-BE49-F238E27FC236}">
                <a16:creationId xmlns:a16="http://schemas.microsoft.com/office/drawing/2014/main" id="{212EA97F-6D37-3F4F-8A82-8536AF8A221A}"/>
              </a:ext>
            </a:extLst>
          </p:cNvPr>
          <p:cNvPicPr>
            <a:picLocks noChangeAspect="1"/>
          </p:cNvPicPr>
          <p:nvPr userDrawn="1"/>
        </p:nvPicPr>
        <p:blipFill>
          <a:blip r:embed="rId2"/>
          <a:stretch>
            <a:fillRect/>
          </a:stretch>
        </p:blipFill>
        <p:spPr>
          <a:xfrm>
            <a:off x="1738646" y="5990495"/>
            <a:ext cx="4349072" cy="460490"/>
          </a:xfrm>
          <a:prstGeom prst="rect">
            <a:avLst/>
          </a:prstGeom>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7344"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3" name="Photo caption"/>
          <p:cNvSpPr>
            <a:spLocks noGrp="1"/>
          </p:cNvSpPr>
          <p:nvPr>
            <p:ph type="subTitle" idx="1" hasCustomPrompt="1"/>
          </p:nvPr>
        </p:nvSpPr>
        <p:spPr>
          <a:xfrm>
            <a:off x="7301170" y="219206"/>
            <a:ext cx="3574087" cy="1107996"/>
          </a:xfrm>
          <a:noFill/>
        </p:spPr>
        <p:txBody>
          <a:bodyPr wrap="square" lIns="0" tIns="0" rIns="0" bIns="0" anchor="t" anchorCtr="0">
            <a:spAutoFit/>
          </a:bodyPr>
          <a:lstStyle>
            <a:lvl1pPr marL="0" indent="0" algn="l">
              <a:buNone/>
              <a:defRPr sz="1800" b="1" i="0">
                <a:solidFill>
                  <a:schemeClr val="bg1"/>
                </a:solidFill>
                <a:latin typeface="Acumin Pro" panose="020B0504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Brief photo caption. Place in top left or right corner. </a:t>
            </a:r>
            <a:r>
              <a:rPr lang="en-US" err="1"/>
              <a:t>Acumin</a:t>
            </a:r>
            <a:r>
              <a:rPr lang="en-US"/>
              <a:t> Pro Bold 18 pt. Make text black or white for legibility.</a:t>
            </a:r>
          </a:p>
        </p:txBody>
      </p:sp>
      <p:sp>
        <p:nvSpPr>
          <p:cNvPr id="11" name="Date">
            <a:extLst>
              <a:ext uri="{FF2B5EF4-FFF2-40B4-BE49-F238E27FC236}">
                <a16:creationId xmlns:a16="http://schemas.microsoft.com/office/drawing/2014/main" id="{F330C439-AFA6-B840-9D2A-258668D35CA5}"/>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4/15/2022</a:t>
            </a:fld>
            <a:endParaRPr lang="en-US"/>
          </a:p>
        </p:txBody>
      </p:sp>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6" name="Line 1">
            <a:extLst>
              <a:ext uri="{FF2B5EF4-FFF2-40B4-BE49-F238E27FC236}">
                <a16:creationId xmlns:a16="http://schemas.microsoft.com/office/drawing/2014/main" id="{C3371811-B9A9-444C-B8E2-DFC8B92FFA90}"/>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Line 3">
            <a:extLst>
              <a:ext uri="{FF2B5EF4-FFF2-40B4-BE49-F238E27FC236}">
                <a16:creationId xmlns:a16="http://schemas.microsoft.com/office/drawing/2014/main" id="{A246739C-3DD5-DF4C-BFF4-0B3AF76695B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6" name="Purdue CoBrand">
            <a:extLst>
              <a:ext uri="{FF2B5EF4-FFF2-40B4-BE49-F238E27FC236}">
                <a16:creationId xmlns:a16="http://schemas.microsoft.com/office/drawing/2014/main" id="{C16D5684-08D1-A141-99F8-ED7DCDB2C3D9}"/>
              </a:ext>
            </a:extLst>
          </p:cNvPr>
          <p:cNvPicPr>
            <a:picLocks noChangeAspect="1"/>
          </p:cNvPicPr>
          <p:nvPr userDrawn="1"/>
        </p:nvPicPr>
        <p:blipFill>
          <a:blip r:embed="rId2"/>
          <a:stretch>
            <a:fillRect/>
          </a:stretch>
        </p:blipFill>
        <p:spPr>
          <a:xfrm>
            <a:off x="1738646" y="5990495"/>
            <a:ext cx="4349072" cy="460490"/>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93545" y="1479629"/>
            <a:ext cx="6419331" cy="1210973"/>
          </a:xfrm>
          <a:prstGeom prst="rect">
            <a:avLst/>
          </a:prstGeom>
          <a:noFill/>
          <a:ln w="38100">
            <a:noFill/>
          </a:ln>
        </p:spPr>
        <p:txBody>
          <a:bodyPr wrap="square" lIns="0" tIns="0" rIns="0" bIns="0" anchor="t" anchorCtr="0">
            <a:spAutoFit/>
          </a:bodyPr>
          <a:lstStyle>
            <a:lvl1pPr algn="ctr">
              <a:defRPr sz="8600" b="1" i="0" cap="none" spc="300">
                <a:solidFill>
                  <a:schemeClr val="accent2"/>
                </a:solidFill>
                <a:latin typeface="United Sans Cd Md" pitchFamily="50" charset="0"/>
              </a:defRPr>
            </a:lvl1pPr>
          </a:lstStyle>
          <a:p>
            <a:r>
              <a:rPr lang="en-US" b="1" spc="0">
                <a:latin typeface="United Sans Reg Medium" pitchFamily="2" charset="77"/>
              </a:rPr>
              <a:t>123</a:t>
            </a:r>
            <a:endParaRPr lang="en-US"/>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553998"/>
          </a:xfr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4/15/2022</a:t>
            </a:fld>
            <a:endParaRPr lang="en-US"/>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21" name="Line 1">
            <a:extLst>
              <a:ext uri="{FF2B5EF4-FFF2-40B4-BE49-F238E27FC236}">
                <a16:creationId xmlns:a16="http://schemas.microsoft.com/office/drawing/2014/main" id="{DE31DD2C-32F5-F345-872B-C1CCC72846EE}"/>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2">
            <a:extLst>
              <a:ext uri="{FF2B5EF4-FFF2-40B4-BE49-F238E27FC236}">
                <a16:creationId xmlns:a16="http://schemas.microsoft.com/office/drawing/2014/main" id="{18A2134F-0116-6740-AD2E-82D54002455E}"/>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Line 3">
            <a:extLst>
              <a:ext uri="{FF2B5EF4-FFF2-40B4-BE49-F238E27FC236}">
                <a16:creationId xmlns:a16="http://schemas.microsoft.com/office/drawing/2014/main" id="{7E7A5392-EE7B-7141-B159-172DDE0D6824}"/>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0" name="Purdue CoBrand">
            <a:extLst>
              <a:ext uri="{FF2B5EF4-FFF2-40B4-BE49-F238E27FC236}">
                <a16:creationId xmlns:a16="http://schemas.microsoft.com/office/drawing/2014/main" id="{49BCCE83-9AAD-F04C-A5F8-3F04BF4B9056}"/>
              </a:ext>
            </a:extLst>
          </p:cNvPr>
          <p:cNvPicPr>
            <a:picLocks noChangeAspect="1"/>
          </p:cNvPicPr>
          <p:nvPr userDrawn="1"/>
        </p:nvPicPr>
        <p:blipFill>
          <a:blip r:embed="rId2"/>
          <a:stretch>
            <a:fillRect/>
          </a:stretch>
        </p:blipFill>
        <p:spPr>
          <a:xfrm>
            <a:off x="1738646" y="5990495"/>
            <a:ext cx="4349072" cy="46049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guide id="9" orient="horz" pos="8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628902" y="1521334"/>
            <a:ext cx="6347458" cy="854080"/>
          </a:xfrm>
          <a:prstGeom prst="rect">
            <a:avLst/>
          </a:prstGeom>
          <a:noFill/>
          <a:ln w="38100">
            <a:noFill/>
          </a:ln>
        </p:spPr>
        <p:txBody>
          <a:bodyPr wrap="square" lIns="0" tIns="0" rIns="0" bIns="0" anchor="t" anchorCtr="0">
            <a:spAutoFit/>
          </a:bodyPr>
          <a:lstStyle>
            <a:lvl1pPr algn="l">
              <a:defRPr sz="6000" b="1" i="1" spc="0">
                <a:solidFill>
                  <a:schemeClr val="tx2"/>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628900"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accent4"/>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4/15/2022</a:t>
            </a:fld>
            <a:endParaRPr lang="en-US"/>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urdue CoBrand">
            <a:extLst>
              <a:ext uri="{FF2B5EF4-FFF2-40B4-BE49-F238E27FC236}">
                <a16:creationId xmlns:a16="http://schemas.microsoft.com/office/drawing/2014/main" id="{C2FF5183-91B5-7A4F-8DF7-90EB12D7A580}"/>
              </a:ext>
            </a:extLst>
          </p:cNvPr>
          <p:cNvPicPr>
            <a:picLocks noChangeAspect="1"/>
          </p:cNvPicPr>
          <p:nvPr userDrawn="1"/>
        </p:nvPicPr>
        <p:blipFill>
          <a:blip r:embed="rId2"/>
          <a:stretch>
            <a:fillRect/>
          </a:stretch>
        </p:blipFill>
        <p:spPr>
          <a:xfrm>
            <a:off x="1738651" y="5990495"/>
            <a:ext cx="4349062" cy="460489"/>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65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a:solidFill>
                  <a:schemeClr val="tx1">
                    <a:alpha val="70000"/>
                  </a:schemeClr>
                </a:solidFill>
                <a:latin typeface="Acumin Pro" panose="020B0504020202020204" pitchFamily="34" charset="77"/>
              </a:defRPr>
            </a:lvl1pPr>
          </a:lstStyle>
          <a:p>
            <a:fld id="{E0C8DACD-4E35-4E4C-AC75-C3DE50F04E7E}" type="datetime1">
              <a:rPr lang="en-US" smtClean="0"/>
              <a:pPr/>
              <a:t>4/15/2022</a:t>
            </a:fld>
            <a:endParaRPr lang="en-US"/>
          </a:p>
        </p:txBody>
      </p:sp>
      <p:sp>
        <p:nvSpPr>
          <p:cNvPr id="5" name="Footer Placeholder 4"/>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Acumin Pro Semibold" panose="020B0504020202020204" pitchFamily="34" charset="77"/>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pos="6240" userDrawn="1">
          <p15:clr>
            <a:srgbClr val="F26B43"/>
          </p15:clr>
        </p15:guide>
        <p15:guide id="5" pos="63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6.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2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647199" y="1501742"/>
            <a:ext cx="6801602" cy="1163395"/>
          </a:xfrm>
        </p:spPr>
        <p:txBody>
          <a:bodyPr/>
          <a:lstStyle/>
          <a:p>
            <a:r>
              <a:rPr lang="en-US" sz="2800">
                <a:latin typeface="Acumin Pro ExtraCondensed"/>
              </a:rPr>
              <a:t>Lightweight Acoustic LINING Design for Aircraft fuselage</a:t>
            </a:r>
            <a:br>
              <a:rPr lang="en-US" sz="2800">
                <a:latin typeface="Acumin Pro ExtraCondensed"/>
              </a:rPr>
            </a:br>
            <a:br>
              <a:rPr lang="en-US" sz="2800">
                <a:latin typeface="Acumin Pro ExtraCondensed"/>
              </a:rPr>
            </a:br>
            <a:r>
              <a:rPr lang="en-US" sz="2800">
                <a:latin typeface="Acumin Pro ExtraCondensed"/>
              </a:rPr>
              <a:t>ME613 Commercial Airplane Group – Team 4</a:t>
            </a:r>
            <a:endParaRPr lang="en-US" sz="2800"/>
          </a:p>
        </p:txBody>
      </p:sp>
      <p:sp>
        <p:nvSpPr>
          <p:cNvPr id="3" name="Subtitle">
            <a:extLst>
              <a:ext uri="{FF2B5EF4-FFF2-40B4-BE49-F238E27FC236}">
                <a16:creationId xmlns:a16="http://schemas.microsoft.com/office/drawing/2014/main" id="{25E23969-B503-C04E-9B40-020A6AB945EA}"/>
              </a:ext>
            </a:extLst>
          </p:cNvPr>
          <p:cNvSpPr>
            <a:spLocks noGrp="1"/>
          </p:cNvSpPr>
          <p:nvPr>
            <p:ph type="subTitle" idx="1"/>
          </p:nvPr>
        </p:nvSpPr>
        <p:spPr>
          <a:xfrm>
            <a:off x="2647197" y="3937834"/>
            <a:ext cx="6801603" cy="682238"/>
          </a:xfrm>
        </p:spPr>
        <p:txBody>
          <a:bodyPr/>
          <a:lstStyle/>
          <a:p>
            <a:r>
              <a:rPr lang="en-US" sz="1400">
                <a:latin typeface="Acumin Pro SemiCondensed"/>
              </a:rPr>
              <a:t>Bryce Geesey - Ben Masters - Nitin Pauletti - </a:t>
            </a:r>
            <a:r>
              <a:rPr lang="en-US" sz="1400" err="1">
                <a:latin typeface="Acumin Pro SemiCondensed"/>
              </a:rPr>
              <a:t>Jinghe</a:t>
            </a:r>
            <a:r>
              <a:rPr lang="en-US" sz="1400">
                <a:latin typeface="Acumin Pro SemiCondensed"/>
              </a:rPr>
              <a:t> Yu</a:t>
            </a:r>
            <a:endParaRPr lang="en-US" sz="1400"/>
          </a:p>
          <a:p>
            <a:endParaRPr lang="en-US"/>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fld id="{D47A9A36-4EB0-BF46-AE48-7CDA251B954B}" type="datetime1">
              <a:rPr lang="en-US" smtClean="0"/>
              <a:pPr/>
              <a:t>4/15/2022</a:t>
            </a:fld>
            <a:endParaRPr lang="en-US"/>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12"/>
          </p:nvPr>
        </p:nvSpPr>
        <p:spPr/>
        <p:txBody>
          <a:bodyPr/>
          <a:lstStyle/>
          <a:p>
            <a:fld id="{8A7A6979-0714-4377-B894-6BE4C2D6E202}" type="slidenum">
              <a:rPr lang="en-US" smtClean="0"/>
              <a:pPr/>
              <a:t>1</a:t>
            </a:fld>
            <a:endParaRPr lang="en-US"/>
          </a:p>
        </p:txBody>
      </p:sp>
    </p:spTree>
    <p:extLst>
      <p:ext uri="{BB962C8B-B14F-4D97-AF65-F5344CB8AC3E}">
        <p14:creationId xmlns:p14="http://schemas.microsoft.com/office/powerpoint/2010/main" val="2708108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p:txBody>
          <a:bodyPr/>
          <a:lstStyle/>
          <a:p>
            <a:r>
              <a:rPr lang="en-US">
                <a:latin typeface="Acumin Pro ExtraCondensed"/>
              </a:rPr>
              <a:t>Part 1 – iii) The Solution, Result</a:t>
            </a:r>
          </a:p>
        </p:txBody>
      </p:sp>
      <p:sp>
        <p:nvSpPr>
          <p:cNvPr id="7" name="Subhead">
            <a:extLst>
              <a:ext uri="{FF2B5EF4-FFF2-40B4-BE49-F238E27FC236}">
                <a16:creationId xmlns:a16="http://schemas.microsoft.com/office/drawing/2014/main" id="{A691E43B-1A2C-4F4A-BF05-AE1D589C0464}"/>
              </a:ext>
            </a:extLst>
          </p:cNvPr>
          <p:cNvSpPr>
            <a:spLocks noGrp="1"/>
          </p:cNvSpPr>
          <p:nvPr>
            <p:ph type="subTitle" idx="1"/>
          </p:nvPr>
        </p:nvSpPr>
        <p:spPr>
          <a:xfrm>
            <a:off x="2107518" y="1345167"/>
            <a:ext cx="3988482" cy="338554"/>
          </a:xfrm>
        </p:spPr>
        <p:txBody>
          <a:bodyPr/>
          <a:lstStyle/>
          <a:p>
            <a:r>
              <a:rPr lang="en-US"/>
              <a:t>Normal Incidence</a:t>
            </a:r>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t>4/15/2022</a:t>
            </a:fld>
            <a:endParaRPr lang="en-US"/>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pPr/>
              <a:t>10</a:t>
            </a:fld>
            <a:endParaRPr lang="en-US"/>
          </a:p>
        </p:txBody>
      </p:sp>
      <p:sp>
        <p:nvSpPr>
          <p:cNvPr id="11" name="Subhead">
            <a:extLst>
              <a:ext uri="{FF2B5EF4-FFF2-40B4-BE49-F238E27FC236}">
                <a16:creationId xmlns:a16="http://schemas.microsoft.com/office/drawing/2014/main" id="{C2C7D433-408A-4495-980A-58D65D14E110}"/>
              </a:ext>
            </a:extLst>
          </p:cNvPr>
          <p:cNvSpPr txBox="1">
            <a:spLocks/>
          </p:cNvSpPr>
          <p:nvPr/>
        </p:nvSpPr>
        <p:spPr>
          <a:xfrm>
            <a:off x="6318351" y="1345167"/>
            <a:ext cx="3988482" cy="338554"/>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t>Oblique Incidence (</a:t>
            </a:r>
            <a:r>
              <a:rPr lang="el-GR"/>
              <a:t>π</a:t>
            </a:r>
            <a:r>
              <a:rPr lang="en-US"/>
              <a:t>/4)</a:t>
            </a:r>
          </a:p>
        </p:txBody>
      </p:sp>
      <p:pic>
        <p:nvPicPr>
          <p:cNvPr id="3" name="Picture 2">
            <a:extLst>
              <a:ext uri="{FF2B5EF4-FFF2-40B4-BE49-F238E27FC236}">
                <a16:creationId xmlns:a16="http://schemas.microsoft.com/office/drawing/2014/main" id="{E19D0B5C-745B-4294-B693-F760460965F2}"/>
              </a:ext>
            </a:extLst>
          </p:cNvPr>
          <p:cNvPicPr>
            <a:picLocks noChangeAspect="1"/>
          </p:cNvPicPr>
          <p:nvPr/>
        </p:nvPicPr>
        <p:blipFill>
          <a:blip r:embed="rId2"/>
          <a:stretch>
            <a:fillRect/>
          </a:stretch>
        </p:blipFill>
        <p:spPr>
          <a:xfrm>
            <a:off x="2107518" y="1840315"/>
            <a:ext cx="3812228" cy="2701380"/>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7E0F734A-7693-4C8F-9815-54335A6EB43F}"/>
              </a:ext>
            </a:extLst>
          </p:cNvPr>
          <p:cNvPicPr>
            <a:picLocks noChangeAspect="1"/>
          </p:cNvPicPr>
          <p:nvPr/>
        </p:nvPicPr>
        <p:blipFill>
          <a:blip r:embed="rId3"/>
          <a:stretch>
            <a:fillRect/>
          </a:stretch>
        </p:blipFill>
        <p:spPr>
          <a:xfrm>
            <a:off x="6318351" y="1840316"/>
            <a:ext cx="3801226" cy="2701379"/>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CDB9CA1-469D-41F7-A336-018545D803A6}"/>
                  </a:ext>
                </a:extLst>
              </p:cNvPr>
              <p:cNvSpPr txBox="1"/>
              <p:nvPr/>
            </p:nvSpPr>
            <p:spPr>
              <a:xfrm>
                <a:off x="1708913" y="4826414"/>
                <a:ext cx="4210833" cy="901144"/>
              </a:xfrm>
              <a:prstGeom prst="rect">
                <a:avLst/>
              </a:prstGeom>
              <a:noFill/>
            </p:spPr>
            <p:txBody>
              <a:bodyPr wrap="square" lIns="0" tIns="0" rIns="0" bIns="0" rtlCol="0">
                <a:spAutoFit/>
              </a:bodyPr>
              <a:lstStyle/>
              <a:p>
                <a:pPr algn="ctr"/>
                <a:r>
                  <a:rPr lang="en-US" i="1">
                    <a:latin typeface="Cambria Math" panose="02040503050406030204" pitchFamily="18" charset="0"/>
                  </a:rPr>
                  <a:t>Final Tuned Parameters:</a:t>
                </a:r>
              </a:p>
              <a:p>
                <a:pPr algn="ctr"/>
                <a:r>
                  <a:rPr lang="en-US" i="1">
                    <a:latin typeface="Cambria Math" panose="02040503050406030204" pitchFamily="18" charset="0"/>
                  </a:rPr>
                  <a:t>15 Screens,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𝑚</m:t>
                        </m:r>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≈.13 </m:t>
                    </m:r>
                    <m:box>
                      <m:boxPr>
                        <m:ctrlPr>
                          <a:rPr lang="en-US" b="0" i="1" smtClean="0">
                            <a:latin typeface="Cambria Math" panose="02040503050406030204" pitchFamily="18" charset="0"/>
                            <a:ea typeface="Cambria Math" panose="02040503050406030204" pitchFamily="18" charset="0"/>
                          </a:rPr>
                        </m:ctrlPr>
                      </m:boxPr>
                      <m:e>
                        <m:argPr>
                          <m:argSz m:val="-1"/>
                        </m:argP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𝑘𝑔</m:t>
                            </m:r>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2</m:t>
                                </m:r>
                              </m:sup>
                            </m:sSup>
                          </m:den>
                        </m:f>
                      </m:e>
                    </m:box>
                  </m:oMath>
                </a14:m>
                <a:endParaRPr lang="en-US" b="0" i="1">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𝑑</m:t>
                          </m:r>
                        </m:sub>
                      </m:sSub>
                      <m:r>
                        <a:rPr lang="en-US" b="0" i="1" smtClean="0">
                          <a:latin typeface="Cambria Math" panose="02040503050406030204" pitchFamily="18" charset="0"/>
                        </a:rPr>
                        <m:t>=250 </m:t>
                      </m:r>
                      <m:r>
                        <a:rPr lang="en-US" b="0" i="1" smtClean="0">
                          <a:latin typeface="Cambria Math" panose="02040503050406030204" pitchFamily="18" charset="0"/>
                        </a:rPr>
                        <m:t>𝐻𝑧</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209 </m:t>
                      </m:r>
                      <m:r>
                        <a:rPr lang="en-US" b="0" i="1" smtClean="0">
                          <a:latin typeface="Cambria Math" panose="02040503050406030204" pitchFamily="18" charset="0"/>
                          <a:ea typeface="Cambria Math" panose="02040503050406030204" pitchFamily="18" charset="0"/>
                        </a:rPr>
                        <m:t>𝑅𝑎𝑦𝑙𝑠</m:t>
                      </m:r>
                    </m:oMath>
                  </m:oMathPara>
                </a14:m>
                <a:endParaRPr lang="es-MX"/>
              </a:p>
            </p:txBody>
          </p:sp>
        </mc:Choice>
        <mc:Fallback xmlns="">
          <p:sp>
            <p:nvSpPr>
              <p:cNvPr id="16" name="TextBox 15">
                <a:extLst>
                  <a:ext uri="{FF2B5EF4-FFF2-40B4-BE49-F238E27FC236}">
                    <a16:creationId xmlns:a16="http://schemas.microsoft.com/office/drawing/2014/main" id="{9CDB9CA1-469D-41F7-A336-018545D803A6}"/>
                  </a:ext>
                </a:extLst>
              </p:cNvPr>
              <p:cNvSpPr txBox="1">
                <a:spLocks noRot="1" noChangeAspect="1" noMove="1" noResize="1" noEditPoints="1" noAdjustHandles="1" noChangeArrowheads="1" noChangeShapeType="1" noTextEdit="1"/>
              </p:cNvSpPr>
              <p:nvPr/>
            </p:nvSpPr>
            <p:spPr>
              <a:xfrm>
                <a:off x="1708913" y="4826414"/>
                <a:ext cx="4210833" cy="901144"/>
              </a:xfrm>
              <a:prstGeom prst="rect">
                <a:avLst/>
              </a:prstGeom>
              <a:blipFill>
                <a:blip r:embed="rId4"/>
                <a:stretch>
                  <a:fillRect t="-9459" b="-8784"/>
                </a:stretch>
              </a:blipFill>
            </p:spPr>
            <p:txBody>
              <a:bodyPr/>
              <a:lstStyle/>
              <a:p>
                <a:r>
                  <a:rPr lang="en-US">
                    <a:noFill/>
                  </a:rPr>
                  <a:t> </a:t>
                </a:r>
              </a:p>
            </p:txBody>
          </p:sp>
        </mc:Fallback>
      </mc:AlternateContent>
      <p:sp>
        <p:nvSpPr>
          <p:cNvPr id="17" name="Body Text">
            <a:extLst>
              <a:ext uri="{FF2B5EF4-FFF2-40B4-BE49-F238E27FC236}">
                <a16:creationId xmlns:a16="http://schemas.microsoft.com/office/drawing/2014/main" id="{A8096671-5F1B-400E-8466-7A442BD97FE2}"/>
              </a:ext>
            </a:extLst>
          </p:cNvPr>
          <p:cNvSpPr>
            <a:spLocks noGrp="1"/>
          </p:cNvSpPr>
          <p:nvPr>
            <p:ph type="body" sz="quarter" idx="14"/>
          </p:nvPr>
        </p:nvSpPr>
        <p:spPr>
          <a:xfrm>
            <a:off x="6170260" y="4826414"/>
            <a:ext cx="4513914" cy="1280435"/>
          </a:xfrm>
          <a:solidFill>
            <a:schemeClr val="accent4"/>
          </a:solidFill>
        </p:spPr>
        <p:txBody>
          <a:bodyPr vert="horz" lIns="0" tIns="0" rIns="0" bIns="0" rtlCol="0" anchor="t">
            <a:normAutofit fontScale="70000" lnSpcReduction="20000"/>
          </a:bodyPr>
          <a:lstStyle/>
          <a:p>
            <a:r>
              <a:rPr lang="en-US">
                <a:latin typeface="Acumin Pro"/>
              </a:rPr>
              <a:t>Observations</a:t>
            </a:r>
          </a:p>
          <a:p>
            <a:pPr lvl="1">
              <a:buClr>
                <a:srgbClr val="555960"/>
              </a:buClr>
            </a:pPr>
            <a:r>
              <a:rPr lang="en-US">
                <a:solidFill>
                  <a:srgbClr val="262626"/>
                </a:solidFill>
              </a:rPr>
              <a:t>Slight decrease in TL in the frequency region slightly greater than M-A-M</a:t>
            </a:r>
          </a:p>
          <a:p>
            <a:pPr lvl="2">
              <a:buClr>
                <a:srgbClr val="555960"/>
              </a:buClr>
            </a:pPr>
            <a:r>
              <a:rPr lang="en-US">
                <a:solidFill>
                  <a:srgbClr val="262626"/>
                </a:solidFill>
              </a:rPr>
              <a:t>Possible result of introduction of M-A-M Resonances between Screens</a:t>
            </a:r>
          </a:p>
          <a:p>
            <a:pPr lvl="1">
              <a:buClr>
                <a:srgbClr val="555960"/>
              </a:buClr>
            </a:pPr>
            <a:r>
              <a:rPr lang="en-US">
                <a:solidFill>
                  <a:srgbClr val="262626"/>
                </a:solidFill>
              </a:rPr>
              <a:t>Coincidence Frequency does still appear for oblique incidence</a:t>
            </a:r>
          </a:p>
          <a:p>
            <a:pPr lvl="1">
              <a:buClr>
                <a:srgbClr val="555960"/>
              </a:buClr>
            </a:pPr>
            <a:endParaRPr lang="en-US">
              <a:solidFill>
                <a:srgbClr val="262626"/>
              </a:solidFill>
            </a:endParaRPr>
          </a:p>
          <a:p>
            <a:endParaRPr lang="en-US"/>
          </a:p>
        </p:txBody>
      </p:sp>
    </p:spTree>
    <p:extLst>
      <p:ext uri="{BB962C8B-B14F-4D97-AF65-F5344CB8AC3E}">
        <p14:creationId xmlns:p14="http://schemas.microsoft.com/office/powerpoint/2010/main" val="3016961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p:txBody>
          <a:bodyPr/>
          <a:lstStyle/>
          <a:p>
            <a:r>
              <a:rPr lang="en-US">
                <a:latin typeface="Acumin Pro ExtraCondensed"/>
              </a:rPr>
              <a:t>Part 1 – iv) The Lining</a:t>
            </a:r>
          </a:p>
        </p:txBody>
      </p:sp>
      <p:sp>
        <p:nvSpPr>
          <p:cNvPr id="7" name="Subhead">
            <a:extLst>
              <a:ext uri="{FF2B5EF4-FFF2-40B4-BE49-F238E27FC236}">
                <a16:creationId xmlns:a16="http://schemas.microsoft.com/office/drawing/2014/main" id="{A691E43B-1A2C-4F4A-BF05-AE1D589C0464}"/>
              </a:ext>
            </a:extLst>
          </p:cNvPr>
          <p:cNvSpPr>
            <a:spLocks noGrp="1"/>
          </p:cNvSpPr>
          <p:nvPr>
            <p:ph type="subTitle" idx="1"/>
          </p:nvPr>
        </p:nvSpPr>
        <p:spPr>
          <a:xfrm>
            <a:off x="2107518" y="1345167"/>
            <a:ext cx="7988980" cy="338554"/>
          </a:xfrm>
        </p:spPr>
        <p:txBody>
          <a:bodyPr/>
          <a:lstStyle/>
          <a:p>
            <a:r>
              <a:rPr lang="en-US"/>
              <a:t>Transmission Loss of Lining + Comparisons</a:t>
            </a:r>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t>4/15/2022</a:t>
            </a:fld>
            <a:endParaRPr lang="en-US"/>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pPr/>
              <a:t>11</a:t>
            </a:fld>
            <a:endParaRPr lang="en-US"/>
          </a:p>
        </p:txBody>
      </p:sp>
      <p:pic>
        <p:nvPicPr>
          <p:cNvPr id="8" name="Picture 7">
            <a:extLst>
              <a:ext uri="{FF2B5EF4-FFF2-40B4-BE49-F238E27FC236}">
                <a16:creationId xmlns:a16="http://schemas.microsoft.com/office/drawing/2014/main" id="{24AD400D-3E31-44AE-9B9B-A14DAF25301C}"/>
              </a:ext>
            </a:extLst>
          </p:cNvPr>
          <p:cNvPicPr>
            <a:picLocks noChangeAspect="1"/>
          </p:cNvPicPr>
          <p:nvPr/>
        </p:nvPicPr>
        <p:blipFill>
          <a:blip r:embed="rId2"/>
          <a:stretch>
            <a:fillRect/>
          </a:stretch>
        </p:blipFill>
        <p:spPr>
          <a:xfrm>
            <a:off x="2107518" y="1982595"/>
            <a:ext cx="5385163" cy="3465699"/>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sp>
        <p:nvSpPr>
          <p:cNvPr id="9" name="Body Text">
            <a:extLst>
              <a:ext uri="{FF2B5EF4-FFF2-40B4-BE49-F238E27FC236}">
                <a16:creationId xmlns:a16="http://schemas.microsoft.com/office/drawing/2014/main" id="{24EEACE7-4628-4571-8BFD-6BE474776F55}"/>
              </a:ext>
            </a:extLst>
          </p:cNvPr>
          <p:cNvSpPr>
            <a:spLocks noGrp="1"/>
          </p:cNvSpPr>
          <p:nvPr>
            <p:ph type="body" sz="quarter" idx="14"/>
          </p:nvPr>
        </p:nvSpPr>
        <p:spPr>
          <a:xfrm>
            <a:off x="7616118" y="1982595"/>
            <a:ext cx="3118687" cy="3411537"/>
          </a:xfrm>
        </p:spPr>
        <p:txBody>
          <a:bodyPr vert="horz" lIns="0" tIns="0" rIns="0" bIns="0" rtlCol="0" anchor="t">
            <a:normAutofit/>
          </a:bodyPr>
          <a:lstStyle/>
          <a:p>
            <a:r>
              <a:rPr lang="en-US">
                <a:latin typeface="Acumin Pro"/>
              </a:rPr>
              <a:t>Lining Conclusions</a:t>
            </a:r>
          </a:p>
          <a:p>
            <a:pPr lvl="1"/>
            <a:r>
              <a:rPr lang="en-US"/>
              <a:t>Peaks of sum of the lining and unlined system TL is greater than actual system TL</a:t>
            </a:r>
          </a:p>
          <a:p>
            <a:pPr lvl="1">
              <a:buClr>
                <a:srgbClr val="555960"/>
              </a:buClr>
            </a:pPr>
            <a:r>
              <a:rPr lang="en-US">
                <a:solidFill>
                  <a:srgbClr val="262626"/>
                </a:solidFill>
              </a:rPr>
              <a:t>Depth resonances are eliminated in the target frequency range</a:t>
            </a:r>
          </a:p>
          <a:p>
            <a:pPr lvl="1">
              <a:buClr>
                <a:srgbClr val="555960"/>
              </a:buClr>
            </a:pPr>
            <a:endParaRPr lang="en-US">
              <a:solidFill>
                <a:srgbClr val="262626"/>
              </a:solidFill>
            </a:endParaRPr>
          </a:p>
          <a:p>
            <a:pPr lvl="1">
              <a:buClr>
                <a:srgbClr val="555960"/>
              </a:buClr>
            </a:pPr>
            <a:endParaRPr lang="en-US">
              <a:solidFill>
                <a:srgbClr val="262626"/>
              </a:solidFill>
            </a:endParaRPr>
          </a:p>
          <a:p>
            <a:endParaRPr lang="en-US"/>
          </a:p>
        </p:txBody>
      </p:sp>
    </p:spTree>
    <p:extLst>
      <p:ext uri="{BB962C8B-B14F-4D97-AF65-F5344CB8AC3E}">
        <p14:creationId xmlns:p14="http://schemas.microsoft.com/office/powerpoint/2010/main" val="3495356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p:txBody>
          <a:bodyPr/>
          <a:lstStyle/>
          <a:p>
            <a:r>
              <a:rPr lang="en-US">
                <a:latin typeface="Acumin Pro ExtraCondensed"/>
              </a:rPr>
              <a:t>Part 2 – Transmission Through a Single Screen</a:t>
            </a:r>
            <a:endParaRPr lang="en-US"/>
          </a:p>
        </p:txBody>
      </p:sp>
      <mc:AlternateContent xmlns:mc="http://schemas.openxmlformats.org/markup-compatibility/2006" xmlns:a14="http://schemas.microsoft.com/office/drawing/2010/main">
        <mc:Choice Requires="a14">
          <p:sp>
            <p:nvSpPr>
              <p:cNvPr id="2" name="Body Text">
                <a:extLst>
                  <a:ext uri="{FF2B5EF4-FFF2-40B4-BE49-F238E27FC236}">
                    <a16:creationId xmlns:a16="http://schemas.microsoft.com/office/drawing/2014/main" id="{EC1A386D-8F97-7247-9DF2-C8FBFFD00350}"/>
                  </a:ext>
                </a:extLst>
              </p:cNvPr>
              <p:cNvSpPr>
                <a:spLocks noGrp="1"/>
              </p:cNvSpPr>
              <p:nvPr>
                <p:ph type="body" sz="quarter" idx="14"/>
              </p:nvPr>
            </p:nvSpPr>
            <p:spPr>
              <a:xfrm>
                <a:off x="1638392" y="1225476"/>
                <a:ext cx="3753740" cy="4628569"/>
              </a:xfrm>
            </p:spPr>
            <p:txBody>
              <a:bodyPr vert="horz" lIns="0" tIns="0" rIns="0" bIns="0" rtlCol="0" anchor="t">
                <a:normAutofit/>
              </a:bodyPr>
              <a:lstStyle/>
              <a:p>
                <a:r>
                  <a:rPr lang="en-US" dirty="0">
                    <a:latin typeface="Acumin Pro"/>
                  </a:rPr>
                  <a:t>Choose Rf to ensure "rigid" behavior (flat TL) in the Speech Interference Region</a:t>
                </a:r>
              </a:p>
              <a:p>
                <a:endParaRPr lang="en-US" dirty="0"/>
              </a:p>
              <a:p>
                <a:r>
                  <a:rPr lang="en-US" dirty="0">
                    <a:latin typeface="Acumin Pro"/>
                  </a:rPr>
                  <a:t>Decoupling frequency: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𝜋</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𝑠</m:t>
                              </m:r>
                            </m:sub>
                          </m:sSub>
                        </m:den>
                      </m:f>
                    </m:oMath>
                  </m:oMathPara>
                </a14:m>
                <a:endParaRPr lang="en-US" dirty="0">
                  <a:latin typeface="Acumin Pro"/>
                </a:endParaRPr>
              </a:p>
              <a:p>
                <a:pPr marL="0" indent="0">
                  <a:buNone/>
                </a:pPr>
                <a:endParaRPr lang="en-US" dirty="0">
                  <a:latin typeface="Acumin Pro"/>
                </a:endParaRPr>
              </a:p>
              <a:p>
                <a:r>
                  <a:rPr lang="en-US" dirty="0">
                    <a:latin typeface="Acumin Pro"/>
                  </a:rPr>
                  <a:t>Screen acts “rigid” when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𝑑</m:t>
                        </m:r>
                      </m:sub>
                    </m:sSub>
                  </m:oMath>
                </a14:m>
                <a:endParaRPr lang="en-US" b="0" dirty="0">
                  <a:latin typeface="Acumin Pro"/>
                </a:endParaRPr>
              </a:p>
              <a:p>
                <a:endParaRPr lang="en-US" dirty="0">
                  <a:latin typeface="Acumin Pro"/>
                </a:endParaRPr>
              </a:p>
              <a:p>
                <a:endParaRPr lang="en-US" dirty="0">
                  <a:latin typeface="Acumin Pro"/>
                </a:endParaRPr>
              </a:p>
              <a:p>
                <a:r>
                  <a:rPr lang="en-US" dirty="0">
                    <a:latin typeface="Acumin Pro"/>
                  </a:rPr>
                  <a:t>Choose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𝑑</m:t>
                        </m:r>
                      </m:sub>
                    </m:sSub>
                    <m:r>
                      <a:rPr lang="en-US" b="0" i="1" smtClean="0">
                        <a:latin typeface="Cambria Math" panose="02040503050406030204" pitchFamily="18" charset="0"/>
                      </a:rPr>
                      <m:t>=50 </m:t>
                    </m:r>
                    <m:r>
                      <m:rPr>
                        <m:sty m:val="p"/>
                      </m:rPr>
                      <a:rPr lang="en-US" b="0" i="0" smtClean="0">
                        <a:latin typeface="Cambria Math" panose="02040503050406030204" pitchFamily="18" charset="0"/>
                      </a:rPr>
                      <m:t>Hz</m:t>
                    </m:r>
                  </m:oMath>
                </a14:m>
                <a:endParaRPr lang="en-US" dirty="0">
                  <a:latin typeface="Acumin Pro"/>
                </a:endParaRPr>
              </a:p>
              <a:p>
                <a:endParaRPr lang="en-US" dirty="0">
                  <a:latin typeface="Acumin Pro"/>
                </a:endParaRPr>
              </a:p>
              <a:p>
                <a:r>
                  <a:rPr lang="en-US" b="0" dirty="0"/>
                  <a:t>Thus: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𝑠</m:t>
                        </m:r>
                      </m:sub>
                    </m:sSub>
                    <m:r>
                      <a:rPr lang="en-US" b="0" i="1" smtClean="0">
                        <a:latin typeface="Cambria Math" panose="02040503050406030204" pitchFamily="18" charset="0"/>
                      </a:rPr>
                      <m:t>=2</m:t>
                    </m:r>
                    <m:r>
                      <m:rPr>
                        <m:sty m:val="p"/>
                      </m:rPr>
                      <a:rPr lang="en-US" b="0" i="0" smtClean="0">
                        <a:latin typeface="Cambria Math" panose="02040503050406030204" pitchFamily="18" charset="0"/>
                      </a:rPr>
                      <m:t>kg</m:t>
                    </m:r>
                  </m:oMath>
                </a14:m>
                <a:r>
                  <a:rPr lang="en-US" dirty="0">
                    <a:latin typeface="Acumin Pro"/>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r>
                      <a:rPr lang="en-US" b="0" i="1" smtClean="0">
                        <a:latin typeface="Cambria Math" panose="02040503050406030204" pitchFamily="18" charset="0"/>
                      </a:rPr>
                      <m:t>≈628</m:t>
                    </m:r>
                    <m:r>
                      <a:rPr lang="en-US" b="0" i="0" smtClean="0">
                        <a:latin typeface="Cambria Math" panose="02040503050406030204" pitchFamily="18" charset="0"/>
                      </a:rPr>
                      <m:t> </m:t>
                    </m:r>
                    <m:r>
                      <m:rPr>
                        <m:sty m:val="p"/>
                      </m:rPr>
                      <a:rPr lang="en-US" b="0" i="0" smtClean="0">
                        <a:latin typeface="Cambria Math" panose="02040503050406030204" pitchFamily="18" charset="0"/>
                      </a:rPr>
                      <m:t>Rayls</m:t>
                    </m:r>
                  </m:oMath>
                </a14:m>
                <a:endParaRPr lang="en-US" dirty="0">
                  <a:latin typeface="Acumin Pro"/>
                </a:endParaRPr>
              </a:p>
              <a:p>
                <a:endParaRPr lang="en-US" dirty="0">
                  <a:latin typeface="Acumin Pro"/>
                </a:endParaRPr>
              </a:p>
              <a:p>
                <a:r>
                  <a:rPr lang="en-US" dirty="0">
                    <a:latin typeface="Acumin Pro"/>
                  </a:rPr>
                  <a:t>TL approaches 4.895 dB limit</a:t>
                </a:r>
              </a:p>
            </p:txBody>
          </p:sp>
        </mc:Choice>
        <mc:Fallback xmlns="">
          <p:sp>
            <p:nvSpPr>
              <p:cNvPr id="2" name="Body Text">
                <a:extLst>
                  <a:ext uri="{FF2B5EF4-FFF2-40B4-BE49-F238E27FC236}">
                    <a16:creationId xmlns:a16="http://schemas.microsoft.com/office/drawing/2014/main" id="{EC1A386D-8F97-7247-9DF2-C8FBFFD00350}"/>
                  </a:ext>
                </a:extLst>
              </p:cNvPr>
              <p:cNvSpPr>
                <a:spLocks noGrp="1" noRot="1" noChangeAspect="1" noMove="1" noResize="1" noEditPoints="1" noAdjustHandles="1" noChangeArrowheads="1" noChangeShapeType="1" noTextEdit="1"/>
              </p:cNvSpPr>
              <p:nvPr>
                <p:ph type="body" sz="quarter" idx="14"/>
              </p:nvPr>
            </p:nvSpPr>
            <p:spPr>
              <a:xfrm>
                <a:off x="1638392" y="1225476"/>
                <a:ext cx="3753740" cy="4628569"/>
              </a:xfrm>
              <a:blipFill>
                <a:blip r:embed="rId2"/>
                <a:stretch>
                  <a:fillRect l="-3571" t="-1713"/>
                </a:stretch>
              </a:blipFill>
            </p:spPr>
            <p:txBody>
              <a:bodyPr/>
              <a:lstStyle/>
              <a:p>
                <a:r>
                  <a:rPr lang="en-US">
                    <a:noFill/>
                  </a:rPr>
                  <a:t> </a:t>
                </a:r>
              </a:p>
            </p:txBody>
          </p:sp>
        </mc:Fallback>
      </mc:AlternateContent>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t>4/15/2022</a:t>
            </a:fld>
            <a:endParaRPr lang="en-US"/>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pPr/>
              <a:t>12</a:t>
            </a:fld>
            <a:endParaRPr lang="en-US"/>
          </a:p>
        </p:txBody>
      </p:sp>
      <p:pic>
        <p:nvPicPr>
          <p:cNvPr id="10" name="Picture 9">
            <a:extLst>
              <a:ext uri="{FF2B5EF4-FFF2-40B4-BE49-F238E27FC236}">
                <a16:creationId xmlns:a16="http://schemas.microsoft.com/office/drawing/2014/main" id="{3B6445A2-1365-4357-8957-30531DB83692}"/>
              </a:ext>
            </a:extLst>
          </p:cNvPr>
          <p:cNvPicPr>
            <a:picLocks noChangeAspect="1"/>
          </p:cNvPicPr>
          <p:nvPr/>
        </p:nvPicPr>
        <p:blipFill>
          <a:blip r:embed="rId3"/>
          <a:stretch>
            <a:fillRect/>
          </a:stretch>
        </p:blipFill>
        <p:spPr>
          <a:xfrm>
            <a:off x="5402845" y="1681504"/>
            <a:ext cx="5443666" cy="3886200"/>
          </a:xfrm>
          <a:prstGeom prst="rect">
            <a:avLst/>
          </a:prstGeom>
        </p:spPr>
      </p:pic>
    </p:spTree>
    <p:extLst>
      <p:ext uri="{BB962C8B-B14F-4D97-AF65-F5344CB8AC3E}">
        <p14:creationId xmlns:p14="http://schemas.microsoft.com/office/powerpoint/2010/main" val="2985734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p:txBody>
          <a:bodyPr/>
          <a:lstStyle/>
          <a:p>
            <a:r>
              <a:rPr lang="en-US" dirty="0">
                <a:latin typeface="Acumin Pro ExtraCondensed"/>
              </a:rPr>
              <a:t>Part 2 – Convergence of Halving the Screens</a:t>
            </a:r>
            <a:endParaRPr lang="en-US" dirty="0"/>
          </a:p>
        </p:txBody>
      </p:sp>
      <mc:AlternateContent xmlns:mc="http://schemas.openxmlformats.org/markup-compatibility/2006" xmlns:a14="http://schemas.microsoft.com/office/drawing/2010/main">
        <mc:Choice Requires="a14">
          <p:sp>
            <p:nvSpPr>
              <p:cNvPr id="2" name="Body Text">
                <a:extLst>
                  <a:ext uri="{FF2B5EF4-FFF2-40B4-BE49-F238E27FC236}">
                    <a16:creationId xmlns:a16="http://schemas.microsoft.com/office/drawing/2014/main" id="{EC1A386D-8F97-7247-9DF2-C8FBFFD00350}"/>
                  </a:ext>
                </a:extLst>
              </p:cNvPr>
              <p:cNvSpPr>
                <a:spLocks noGrp="1"/>
              </p:cNvSpPr>
              <p:nvPr>
                <p:ph type="body" sz="quarter" idx="14"/>
              </p:nvPr>
            </p:nvSpPr>
            <p:spPr>
              <a:xfrm>
                <a:off x="1638392" y="1225476"/>
                <a:ext cx="3753740" cy="4628569"/>
              </a:xfrm>
            </p:spPr>
            <p:txBody>
              <a:bodyPr vert="horz" lIns="0" tIns="0" rIns="0" bIns="0" rtlCol="0" anchor="t">
                <a:normAutofit/>
              </a:bodyPr>
              <a:lstStyle/>
              <a:p>
                <a:r>
                  <a:rPr lang="en-US" dirty="0">
                    <a:latin typeface="Acumin Pro"/>
                  </a:rPr>
                  <a:t>Split mass/unit area:</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𝑠</m:t>
                          </m:r>
                        </m:sub>
                      </m:sSub>
                      <m:r>
                        <a:rPr lang="en-US" b="0" i="1" smtClean="0">
                          <a:latin typeface="Cambria Math" panose="02040503050406030204" pitchFamily="18" charset="0"/>
                        </a:rPr>
                        <m:t>=</m:t>
                      </m:r>
                      <m:r>
                        <a:rPr lang="en-US" b="0" i="0" smtClean="0">
                          <a:latin typeface="Cambria Math" panose="02040503050406030204" pitchFamily="18" charset="0"/>
                        </a:rPr>
                        <m:t>(2 </m:t>
                      </m:r>
                      <m:r>
                        <m:rPr>
                          <m:sty m:val="p"/>
                        </m:rPr>
                        <a:rPr lang="en-US" b="0" i="0" smtClean="0">
                          <a:latin typeface="Cambria Math" panose="02040503050406030204" pitchFamily="18" charset="0"/>
                        </a:rPr>
                        <m:t>kg</m:t>
                      </m:r>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m:t>
                          </m:r>
                        </m:e>
                        <m:sup>
                          <m:r>
                            <a:rPr lang="en-US" b="0" i="0" smtClean="0">
                              <a:latin typeface="Cambria Math" panose="02040503050406030204" pitchFamily="18" charset="0"/>
                            </a:rPr>
                            <m:t>2</m:t>
                          </m:r>
                        </m:sup>
                      </m:sSup>
                      <m:r>
                        <a:rPr lang="en-US" b="0" i="0"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𝑛</m:t>
                      </m:r>
                    </m:oMath>
                  </m:oMathPara>
                </a14:m>
                <a:endParaRPr lang="en-US" dirty="0">
                  <a:latin typeface="Acumin Pro"/>
                </a:endParaRPr>
              </a:p>
              <a:p>
                <a:pPr marL="0" indent="0">
                  <a:buNone/>
                </a:pPr>
                <a:endParaRPr lang="en-US" dirty="0">
                  <a:latin typeface="Acumin Pro"/>
                </a:endParaRPr>
              </a:p>
              <a:p>
                <a:r>
                  <a:rPr lang="en-US" dirty="0">
                    <a:latin typeface="Acumin Pro"/>
                  </a:rPr>
                  <a:t>Split flow resistance: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b="0" i="0" smtClean="0">
                          <a:latin typeface="Cambria Math" panose="02040503050406030204" pitchFamily="18" charset="0"/>
                        </a:rPr>
                        <m:t>(628 </m:t>
                      </m:r>
                      <m:r>
                        <m:rPr>
                          <m:sty m:val="p"/>
                        </m:rPr>
                        <a:rPr lang="en-US" b="0" i="0" smtClean="0">
                          <a:latin typeface="Cambria Math" panose="02040503050406030204" pitchFamily="18" charset="0"/>
                        </a:rPr>
                        <m:t>Rayls</m:t>
                      </m:r>
                      <m:r>
                        <a:rPr lang="en-US" b="0" i="0"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𝑛</m:t>
                      </m:r>
                    </m:oMath>
                  </m:oMathPara>
                </a14:m>
                <a:endParaRPr lang="en-US" dirty="0">
                  <a:latin typeface="Acumin Pro"/>
                </a:endParaRPr>
              </a:p>
              <a:p>
                <a:pPr marL="0" indent="0">
                  <a:buNone/>
                </a:pPr>
                <a:endParaRPr lang="en-US" dirty="0">
                  <a:latin typeface="Acumin Pro"/>
                </a:endParaRP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𝑑</m:t>
                        </m:r>
                      </m:sub>
                    </m:sSub>
                  </m:oMath>
                </a14:m>
                <a:r>
                  <a:rPr lang="en-US" dirty="0">
                    <a:latin typeface="Acumin Pro"/>
                  </a:rPr>
                  <a:t> remains constant</a:t>
                </a:r>
              </a:p>
              <a:p>
                <a:endParaRPr lang="en-US" dirty="0">
                  <a:latin typeface="Acumin Pro"/>
                </a:endParaRPr>
              </a:p>
              <a:p>
                <a:r>
                  <a:rPr lang="en-US" dirty="0">
                    <a:latin typeface="Acumin Pro"/>
                  </a:rPr>
                  <a:t>Increase total system length:</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𝑠𝑦𝑠</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1 </m:t>
                          </m:r>
                          <m:r>
                            <m:rPr>
                              <m:sty m:val="p"/>
                            </m:rPr>
                            <a:rPr lang="en-US" b="0" i="0" smtClean="0">
                              <a:latin typeface="Cambria Math" panose="02040503050406030204" pitchFamily="18" charset="0"/>
                            </a:rPr>
                            <m:t>cm</m:t>
                          </m:r>
                        </m:e>
                      </m:d>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oMath>
                  </m:oMathPara>
                </a14:m>
                <a:endParaRPr lang="en-US" dirty="0">
                  <a:latin typeface="Acumin Pro"/>
                </a:endParaRPr>
              </a:p>
              <a:p>
                <a:endParaRPr lang="en-US" dirty="0">
                  <a:latin typeface="Acumin Pro"/>
                </a:endParaRPr>
              </a:p>
              <a:p>
                <a:r>
                  <a:rPr lang="en-US" dirty="0">
                    <a:latin typeface="Acumin Pro"/>
                  </a:rPr>
                  <a:t>System transfer matrix:</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𝑠𝑦𝑠</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e>
                              </m:d>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𝐴</m:t>
                                      </m:r>
                                    </m:sub>
                                  </m:sSub>
                                </m:e>
                              </m:d>
                            </m:e>
                          </m:d>
                        </m:e>
                        <m:sup>
                          <m:r>
                            <a:rPr lang="en-US" b="0" i="1" smtClean="0">
                              <a:latin typeface="Cambria Math" panose="02040503050406030204" pitchFamily="18" charset="0"/>
                            </a:rPr>
                            <m:t>𝑛</m:t>
                          </m:r>
                        </m:sup>
                      </m:sSup>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e>
                      </m:d>
                    </m:oMath>
                  </m:oMathPara>
                </a14:m>
                <a:endParaRPr lang="en-US" dirty="0">
                  <a:latin typeface="Acumin Pro"/>
                </a:endParaRPr>
              </a:p>
            </p:txBody>
          </p:sp>
        </mc:Choice>
        <mc:Fallback xmlns="">
          <p:sp>
            <p:nvSpPr>
              <p:cNvPr id="2" name="Body Text">
                <a:extLst>
                  <a:ext uri="{FF2B5EF4-FFF2-40B4-BE49-F238E27FC236}">
                    <a16:creationId xmlns:a16="http://schemas.microsoft.com/office/drawing/2014/main" id="{EC1A386D-8F97-7247-9DF2-C8FBFFD00350}"/>
                  </a:ext>
                </a:extLst>
              </p:cNvPr>
              <p:cNvSpPr>
                <a:spLocks noGrp="1" noRot="1" noChangeAspect="1" noMove="1" noResize="1" noEditPoints="1" noAdjustHandles="1" noChangeArrowheads="1" noChangeShapeType="1" noTextEdit="1"/>
              </p:cNvSpPr>
              <p:nvPr>
                <p:ph type="body" sz="quarter" idx="14"/>
              </p:nvPr>
            </p:nvSpPr>
            <p:spPr>
              <a:xfrm>
                <a:off x="1638392" y="1225476"/>
                <a:ext cx="3753740" cy="4628569"/>
              </a:xfrm>
              <a:blipFill>
                <a:blip r:embed="rId2"/>
                <a:stretch>
                  <a:fillRect l="-3571" t="-1713"/>
                </a:stretch>
              </a:blipFill>
            </p:spPr>
            <p:txBody>
              <a:bodyPr/>
              <a:lstStyle/>
              <a:p>
                <a:r>
                  <a:rPr lang="en-US">
                    <a:noFill/>
                  </a:rPr>
                  <a:t> </a:t>
                </a:r>
              </a:p>
            </p:txBody>
          </p:sp>
        </mc:Fallback>
      </mc:AlternateContent>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t>4/15/2022</a:t>
            </a:fld>
            <a:endParaRPr lang="en-US"/>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pPr/>
              <a:t>13</a:t>
            </a:fld>
            <a:endParaRPr lang="en-US"/>
          </a:p>
        </p:txBody>
      </p:sp>
      <p:cxnSp>
        <p:nvCxnSpPr>
          <p:cNvPr id="7" name="Straight Connector 6">
            <a:extLst>
              <a:ext uri="{FF2B5EF4-FFF2-40B4-BE49-F238E27FC236}">
                <a16:creationId xmlns:a16="http://schemas.microsoft.com/office/drawing/2014/main" id="{F161EDE4-87B5-44CA-AC19-DCCBA011960C}"/>
              </a:ext>
            </a:extLst>
          </p:cNvPr>
          <p:cNvCxnSpPr/>
          <p:nvPr/>
        </p:nvCxnSpPr>
        <p:spPr>
          <a:xfrm>
            <a:off x="7984503" y="1291472"/>
            <a:ext cx="0" cy="6858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2C68C9C-465B-4771-83C3-E716021A74C6}"/>
              </a:ext>
            </a:extLst>
          </p:cNvPr>
          <p:cNvCxnSpPr>
            <a:cxnSpLocks/>
          </p:cNvCxnSpPr>
          <p:nvPr/>
        </p:nvCxnSpPr>
        <p:spPr>
          <a:xfrm>
            <a:off x="7740978" y="2235724"/>
            <a:ext cx="0" cy="6858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FA60CFE-D229-458C-8D55-B571B20FB9E0}"/>
              </a:ext>
            </a:extLst>
          </p:cNvPr>
          <p:cNvCxnSpPr>
            <a:cxnSpLocks/>
          </p:cNvCxnSpPr>
          <p:nvPr/>
        </p:nvCxnSpPr>
        <p:spPr>
          <a:xfrm>
            <a:off x="8193464" y="2235724"/>
            <a:ext cx="0" cy="6858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5CDB754-4F0C-4A0D-A6A0-DD239E498357}"/>
              </a:ext>
            </a:extLst>
          </p:cNvPr>
          <p:cNvCxnSpPr>
            <a:cxnSpLocks/>
          </p:cNvCxnSpPr>
          <p:nvPr/>
        </p:nvCxnSpPr>
        <p:spPr>
          <a:xfrm>
            <a:off x="7308916" y="3217683"/>
            <a:ext cx="0" cy="6858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B9FB27-82DC-49B8-9130-1FF162E5BCCC}"/>
              </a:ext>
            </a:extLst>
          </p:cNvPr>
          <p:cNvCxnSpPr>
            <a:cxnSpLocks/>
          </p:cNvCxnSpPr>
          <p:nvPr/>
        </p:nvCxnSpPr>
        <p:spPr>
          <a:xfrm>
            <a:off x="7748833" y="3217683"/>
            <a:ext cx="0" cy="6858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A4355EB-F618-44AD-B104-D3F2BC2A641A}"/>
              </a:ext>
            </a:extLst>
          </p:cNvPr>
          <p:cNvCxnSpPr>
            <a:cxnSpLocks/>
          </p:cNvCxnSpPr>
          <p:nvPr/>
        </p:nvCxnSpPr>
        <p:spPr>
          <a:xfrm>
            <a:off x="8188750" y="3217683"/>
            <a:ext cx="0" cy="6858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3D3323-9760-43D0-843A-3E7D2926DA73}"/>
              </a:ext>
            </a:extLst>
          </p:cNvPr>
          <p:cNvCxnSpPr>
            <a:cxnSpLocks/>
          </p:cNvCxnSpPr>
          <p:nvPr/>
        </p:nvCxnSpPr>
        <p:spPr>
          <a:xfrm>
            <a:off x="8628668" y="3217683"/>
            <a:ext cx="0" cy="6858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969BFCB-4F1B-4641-8CF9-F1D54EB1C1BE}"/>
              </a:ext>
            </a:extLst>
          </p:cNvPr>
          <p:cNvCxnSpPr>
            <a:cxnSpLocks/>
          </p:cNvCxnSpPr>
          <p:nvPr/>
        </p:nvCxnSpPr>
        <p:spPr>
          <a:xfrm>
            <a:off x="6455790" y="4180789"/>
            <a:ext cx="0" cy="6858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A11DD1-9D25-4BBA-B528-EC21C011978C}"/>
              </a:ext>
            </a:extLst>
          </p:cNvPr>
          <p:cNvCxnSpPr>
            <a:cxnSpLocks/>
          </p:cNvCxnSpPr>
          <p:nvPr/>
        </p:nvCxnSpPr>
        <p:spPr>
          <a:xfrm>
            <a:off x="6892116" y="4180789"/>
            <a:ext cx="0" cy="6858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A2DEC4-2DEA-4C35-98E4-2ABF40D04B59}"/>
              </a:ext>
            </a:extLst>
          </p:cNvPr>
          <p:cNvCxnSpPr>
            <a:cxnSpLocks/>
          </p:cNvCxnSpPr>
          <p:nvPr/>
        </p:nvCxnSpPr>
        <p:spPr>
          <a:xfrm>
            <a:off x="7328442" y="4180789"/>
            <a:ext cx="0" cy="6858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727D93F-AB46-4828-A7EC-C688D06F1DA4}"/>
              </a:ext>
            </a:extLst>
          </p:cNvPr>
          <p:cNvCxnSpPr>
            <a:cxnSpLocks/>
          </p:cNvCxnSpPr>
          <p:nvPr/>
        </p:nvCxnSpPr>
        <p:spPr>
          <a:xfrm>
            <a:off x="7764768" y="4180789"/>
            <a:ext cx="0" cy="6858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C64784-F9E0-4B45-9D10-DCB33E0BF373}"/>
              </a:ext>
            </a:extLst>
          </p:cNvPr>
          <p:cNvCxnSpPr>
            <a:cxnSpLocks/>
          </p:cNvCxnSpPr>
          <p:nvPr/>
        </p:nvCxnSpPr>
        <p:spPr>
          <a:xfrm>
            <a:off x="8201094" y="4180789"/>
            <a:ext cx="0" cy="6858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3AAA78-FA29-4B4E-BF67-0E41E9A8CD3C}"/>
              </a:ext>
            </a:extLst>
          </p:cNvPr>
          <p:cNvCxnSpPr>
            <a:cxnSpLocks/>
          </p:cNvCxnSpPr>
          <p:nvPr/>
        </p:nvCxnSpPr>
        <p:spPr>
          <a:xfrm>
            <a:off x="8637420" y="4180789"/>
            <a:ext cx="0" cy="6858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EBE3DF-5129-4BAA-9A32-6B1F5C4FFBC6}"/>
              </a:ext>
            </a:extLst>
          </p:cNvPr>
          <p:cNvCxnSpPr>
            <a:cxnSpLocks/>
          </p:cNvCxnSpPr>
          <p:nvPr/>
        </p:nvCxnSpPr>
        <p:spPr>
          <a:xfrm>
            <a:off x="9073746" y="4180789"/>
            <a:ext cx="0" cy="6858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4762A17-F0E3-4E0D-BB30-8051480E907B}"/>
              </a:ext>
            </a:extLst>
          </p:cNvPr>
          <p:cNvCxnSpPr>
            <a:cxnSpLocks/>
          </p:cNvCxnSpPr>
          <p:nvPr/>
        </p:nvCxnSpPr>
        <p:spPr>
          <a:xfrm>
            <a:off x="9510074" y="4180789"/>
            <a:ext cx="0" cy="6858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1E75DD-0816-4D46-98DE-365E4526495E}"/>
              </a:ext>
            </a:extLst>
          </p:cNvPr>
          <p:cNvSpPr txBox="1"/>
          <p:nvPr/>
        </p:nvSpPr>
        <p:spPr>
          <a:xfrm>
            <a:off x="10021654" y="1395169"/>
            <a:ext cx="562526" cy="369332"/>
          </a:xfrm>
          <a:prstGeom prst="rect">
            <a:avLst/>
          </a:prstGeom>
          <a:noFill/>
        </p:spPr>
        <p:txBody>
          <a:bodyPr wrap="none" rtlCol="0">
            <a:spAutoFit/>
          </a:bodyPr>
          <a:lstStyle/>
          <a:p>
            <a:r>
              <a:rPr lang="en-US" dirty="0">
                <a:solidFill>
                  <a:srgbClr val="00B0F0"/>
                </a:solidFill>
              </a:rPr>
              <a:t>n=1</a:t>
            </a:r>
          </a:p>
        </p:txBody>
      </p:sp>
      <p:sp>
        <p:nvSpPr>
          <p:cNvPr id="24" name="TextBox 23">
            <a:extLst>
              <a:ext uri="{FF2B5EF4-FFF2-40B4-BE49-F238E27FC236}">
                <a16:creationId xmlns:a16="http://schemas.microsoft.com/office/drawing/2014/main" id="{2301E6D3-433F-48D8-BA08-523E379DEE58}"/>
              </a:ext>
            </a:extLst>
          </p:cNvPr>
          <p:cNvSpPr txBox="1"/>
          <p:nvPr/>
        </p:nvSpPr>
        <p:spPr>
          <a:xfrm>
            <a:off x="10021654" y="2154755"/>
            <a:ext cx="603050" cy="369332"/>
          </a:xfrm>
          <a:prstGeom prst="rect">
            <a:avLst/>
          </a:prstGeom>
          <a:noFill/>
        </p:spPr>
        <p:txBody>
          <a:bodyPr wrap="none" rtlCol="0">
            <a:spAutoFit/>
          </a:bodyPr>
          <a:lstStyle/>
          <a:p>
            <a:r>
              <a:rPr lang="en-US" dirty="0">
                <a:solidFill>
                  <a:srgbClr val="00B0F0"/>
                </a:solidFill>
              </a:rPr>
              <a:t>n=2</a:t>
            </a:r>
          </a:p>
        </p:txBody>
      </p:sp>
      <p:sp>
        <p:nvSpPr>
          <p:cNvPr id="25" name="TextBox 24">
            <a:extLst>
              <a:ext uri="{FF2B5EF4-FFF2-40B4-BE49-F238E27FC236}">
                <a16:creationId xmlns:a16="http://schemas.microsoft.com/office/drawing/2014/main" id="{E92C7CF8-12B2-4D34-BBF5-63B6076B419E}"/>
              </a:ext>
            </a:extLst>
          </p:cNvPr>
          <p:cNvSpPr txBox="1"/>
          <p:nvPr/>
        </p:nvSpPr>
        <p:spPr>
          <a:xfrm>
            <a:off x="10021654" y="3163365"/>
            <a:ext cx="608308" cy="369332"/>
          </a:xfrm>
          <a:prstGeom prst="rect">
            <a:avLst/>
          </a:prstGeom>
          <a:noFill/>
        </p:spPr>
        <p:txBody>
          <a:bodyPr wrap="none" rtlCol="0">
            <a:spAutoFit/>
          </a:bodyPr>
          <a:lstStyle/>
          <a:p>
            <a:r>
              <a:rPr lang="en-US" dirty="0">
                <a:solidFill>
                  <a:srgbClr val="00B0F0"/>
                </a:solidFill>
              </a:rPr>
              <a:t>n=4</a:t>
            </a:r>
          </a:p>
        </p:txBody>
      </p:sp>
      <p:sp>
        <p:nvSpPr>
          <p:cNvPr id="26" name="TextBox 25">
            <a:extLst>
              <a:ext uri="{FF2B5EF4-FFF2-40B4-BE49-F238E27FC236}">
                <a16:creationId xmlns:a16="http://schemas.microsoft.com/office/drawing/2014/main" id="{3428D908-A326-4E2B-ADCB-E89E3EAFA7D5}"/>
              </a:ext>
            </a:extLst>
          </p:cNvPr>
          <p:cNvSpPr txBox="1"/>
          <p:nvPr/>
        </p:nvSpPr>
        <p:spPr>
          <a:xfrm>
            <a:off x="10021654" y="4167044"/>
            <a:ext cx="607859" cy="369332"/>
          </a:xfrm>
          <a:prstGeom prst="rect">
            <a:avLst/>
          </a:prstGeom>
          <a:noFill/>
        </p:spPr>
        <p:txBody>
          <a:bodyPr wrap="none" rtlCol="0">
            <a:spAutoFit/>
          </a:bodyPr>
          <a:lstStyle/>
          <a:p>
            <a:r>
              <a:rPr lang="en-US" dirty="0">
                <a:solidFill>
                  <a:srgbClr val="00B0F0"/>
                </a:solidFill>
              </a:rPr>
              <a:t>n=8</a:t>
            </a:r>
          </a:p>
        </p:txBody>
      </p:sp>
      <p:sp>
        <p:nvSpPr>
          <p:cNvPr id="27" name="Left Brace 26">
            <a:extLst>
              <a:ext uri="{FF2B5EF4-FFF2-40B4-BE49-F238E27FC236}">
                <a16:creationId xmlns:a16="http://schemas.microsoft.com/office/drawing/2014/main" id="{F3861A31-6857-4B54-9E2C-7CC0A915F656}"/>
              </a:ext>
            </a:extLst>
          </p:cNvPr>
          <p:cNvSpPr/>
          <p:nvPr/>
        </p:nvSpPr>
        <p:spPr>
          <a:xfrm rot="16200000">
            <a:off x="7749620" y="3758936"/>
            <a:ext cx="466626" cy="3054283"/>
          </a:xfrm>
          <a:prstGeom prst="leftBrace">
            <a:avLst>
              <a:gd name="adj1" fmla="val 8333"/>
              <a:gd name="adj2" fmla="val 49691"/>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A9D1216-C5B6-4816-A6BF-81EA6D26648D}"/>
                  </a:ext>
                </a:extLst>
              </p:cNvPr>
              <p:cNvSpPr txBox="1"/>
              <p:nvPr/>
            </p:nvSpPr>
            <p:spPr>
              <a:xfrm>
                <a:off x="7648281" y="5478804"/>
                <a:ext cx="669303"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𝑠𝑦𝑠</m:t>
                          </m:r>
                        </m:sub>
                      </m:sSub>
                    </m:oMath>
                  </m:oMathPara>
                </a14:m>
                <a:endParaRPr lang="en-US" dirty="0"/>
              </a:p>
            </p:txBody>
          </p:sp>
        </mc:Choice>
        <mc:Fallback xmlns="">
          <p:sp>
            <p:nvSpPr>
              <p:cNvPr id="29" name="TextBox 28">
                <a:extLst>
                  <a:ext uri="{FF2B5EF4-FFF2-40B4-BE49-F238E27FC236}">
                    <a16:creationId xmlns:a16="http://schemas.microsoft.com/office/drawing/2014/main" id="{1A9D1216-C5B6-4816-A6BF-81EA6D26648D}"/>
                  </a:ext>
                </a:extLst>
              </p:cNvPr>
              <p:cNvSpPr txBox="1">
                <a:spLocks noRot="1" noChangeAspect="1" noMove="1" noResize="1" noEditPoints="1" noAdjustHandles="1" noChangeArrowheads="1" noChangeShapeType="1" noTextEdit="1"/>
              </p:cNvSpPr>
              <p:nvPr/>
            </p:nvSpPr>
            <p:spPr>
              <a:xfrm>
                <a:off x="7648281" y="5478804"/>
                <a:ext cx="669303" cy="391261"/>
              </a:xfrm>
              <a:prstGeom prst="rect">
                <a:avLst/>
              </a:prstGeom>
              <a:blipFill>
                <a:blip r:embed="rId3"/>
                <a:stretch>
                  <a:fillRect b="-3125"/>
                </a:stretch>
              </a:blipFill>
            </p:spPr>
            <p:txBody>
              <a:bodyPr/>
              <a:lstStyle/>
              <a:p>
                <a:r>
                  <a:rPr lang="en-US">
                    <a:noFill/>
                  </a:rPr>
                  <a:t> </a:t>
                </a:r>
              </a:p>
            </p:txBody>
          </p:sp>
        </mc:Fallback>
      </mc:AlternateContent>
    </p:spTree>
    <p:extLst>
      <p:ext uri="{BB962C8B-B14F-4D97-AF65-F5344CB8AC3E}">
        <p14:creationId xmlns:p14="http://schemas.microsoft.com/office/powerpoint/2010/main" val="3068213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p:txBody>
          <a:bodyPr/>
          <a:lstStyle/>
          <a:p>
            <a:r>
              <a:rPr lang="en-US" dirty="0">
                <a:latin typeface="Acumin Pro ExtraCondensed"/>
              </a:rPr>
              <a:t>Part 2 – Convergence of Halving the Screens</a:t>
            </a:r>
            <a:endParaRPr lang="en-US" dirty="0"/>
          </a:p>
        </p:txBody>
      </p:sp>
      <p:sp>
        <p:nvSpPr>
          <p:cNvPr id="2" name="Body Text">
            <a:extLst>
              <a:ext uri="{FF2B5EF4-FFF2-40B4-BE49-F238E27FC236}">
                <a16:creationId xmlns:a16="http://schemas.microsoft.com/office/drawing/2014/main" id="{EC1A386D-8F97-7247-9DF2-C8FBFFD00350}"/>
              </a:ext>
            </a:extLst>
          </p:cNvPr>
          <p:cNvSpPr>
            <a:spLocks noGrp="1"/>
          </p:cNvSpPr>
          <p:nvPr>
            <p:ph type="body" sz="quarter" idx="14"/>
          </p:nvPr>
        </p:nvSpPr>
        <p:spPr>
          <a:xfrm>
            <a:off x="1638392" y="1225476"/>
            <a:ext cx="3753740" cy="4628569"/>
          </a:xfrm>
        </p:spPr>
        <p:txBody>
          <a:bodyPr vert="horz" lIns="0" tIns="0" rIns="0" bIns="0" rtlCol="0" anchor="t">
            <a:normAutofit lnSpcReduction="10000"/>
          </a:bodyPr>
          <a:lstStyle/>
          <a:p>
            <a:r>
              <a:rPr lang="en-US" dirty="0">
                <a:latin typeface="Acumin Pro"/>
              </a:rPr>
              <a:t>Depth resonances appear for multiple screens, TL dips to the single screen line</a:t>
            </a:r>
          </a:p>
          <a:p>
            <a:endParaRPr lang="en-US" dirty="0">
              <a:latin typeface="Acumin Pro"/>
            </a:endParaRPr>
          </a:p>
          <a:p>
            <a:r>
              <a:rPr lang="en-US" dirty="0">
                <a:latin typeface="Acumin Pro"/>
              </a:rPr>
              <a:t>TL follows single screen then transitions to a 6.573 dB limit as n increases</a:t>
            </a:r>
          </a:p>
          <a:p>
            <a:endParaRPr lang="en-US" dirty="0">
              <a:latin typeface="Acumin Pro"/>
            </a:endParaRPr>
          </a:p>
          <a:p>
            <a:r>
              <a:rPr lang="en-US" dirty="0">
                <a:latin typeface="Acumin Pro"/>
              </a:rPr>
              <a:t>Depth resonances become narrower as n increases</a:t>
            </a:r>
          </a:p>
          <a:p>
            <a:endParaRPr lang="en-US" dirty="0">
              <a:latin typeface="Acumin Pro"/>
            </a:endParaRPr>
          </a:p>
          <a:p>
            <a:r>
              <a:rPr lang="en-US" dirty="0">
                <a:latin typeface="Acumin Pro"/>
              </a:rPr>
              <a:t>After sufficient halving operations, system behaves like a single rigid resistive screen in Speech Interference Region but at a higher TL and with depth resonances</a:t>
            </a:r>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t>4/15/2022</a:t>
            </a:fld>
            <a:endParaRPr lang="en-US"/>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pPr/>
              <a:t>14</a:t>
            </a:fld>
            <a:endParaRPr lang="en-US"/>
          </a:p>
        </p:txBody>
      </p:sp>
      <p:pic>
        <p:nvPicPr>
          <p:cNvPr id="10" name="Picture 9">
            <a:extLst>
              <a:ext uri="{FF2B5EF4-FFF2-40B4-BE49-F238E27FC236}">
                <a16:creationId xmlns:a16="http://schemas.microsoft.com/office/drawing/2014/main" id="{3B6445A2-1365-4357-8957-30531DB83692}"/>
              </a:ext>
            </a:extLst>
          </p:cNvPr>
          <p:cNvPicPr>
            <a:picLocks noChangeAspect="1"/>
          </p:cNvPicPr>
          <p:nvPr/>
        </p:nvPicPr>
        <p:blipFill>
          <a:blip r:embed="rId2"/>
          <a:srcRect/>
          <a:stretch/>
        </p:blipFill>
        <p:spPr>
          <a:xfrm>
            <a:off x="5402845" y="1681504"/>
            <a:ext cx="5443665" cy="3886200"/>
          </a:xfrm>
          <a:prstGeom prst="rect">
            <a:avLst/>
          </a:prstGeom>
        </p:spPr>
      </p:pic>
      <p:sp>
        <p:nvSpPr>
          <p:cNvPr id="7" name="Rectangle: Rounded Corners 6">
            <a:extLst>
              <a:ext uri="{FF2B5EF4-FFF2-40B4-BE49-F238E27FC236}">
                <a16:creationId xmlns:a16="http://schemas.microsoft.com/office/drawing/2014/main" id="{3D3F2F26-A305-4AA1-A4B5-7AC1A58B6DBE}"/>
              </a:ext>
            </a:extLst>
          </p:cNvPr>
          <p:cNvSpPr/>
          <p:nvPr/>
        </p:nvSpPr>
        <p:spPr>
          <a:xfrm>
            <a:off x="7076555" y="1414623"/>
            <a:ext cx="2096243" cy="375781"/>
          </a:xfrm>
          <a:prstGeom prst="roundRect">
            <a:avLst/>
          </a:prstGeom>
          <a:ln w="19050">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1 cm air gap between screens</a:t>
            </a:r>
            <a:endParaRPr lang="es-MX" sz="1050" dirty="0"/>
          </a:p>
        </p:txBody>
      </p:sp>
    </p:spTree>
    <p:extLst>
      <p:ext uri="{BB962C8B-B14F-4D97-AF65-F5344CB8AC3E}">
        <p14:creationId xmlns:p14="http://schemas.microsoft.com/office/powerpoint/2010/main" val="2848401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p:txBody>
          <a:bodyPr/>
          <a:lstStyle/>
          <a:p>
            <a:r>
              <a:rPr lang="en-US"/>
              <a:t>Part 2 – Air Space Depth Investigation</a:t>
            </a:r>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t>4/15/2022</a:t>
            </a:fld>
            <a:endParaRPr lang="en-US"/>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pPr/>
              <a:t>15</a:t>
            </a:fld>
            <a:endParaRPr lang="en-US"/>
          </a:p>
        </p:txBody>
      </p:sp>
      <p:pic>
        <p:nvPicPr>
          <p:cNvPr id="8" name="Picture 7">
            <a:extLst>
              <a:ext uri="{FF2B5EF4-FFF2-40B4-BE49-F238E27FC236}">
                <a16:creationId xmlns:a16="http://schemas.microsoft.com/office/drawing/2014/main" id="{9A1130BB-9C98-40C2-9657-B8A78DD5CE5F}"/>
              </a:ext>
            </a:extLst>
          </p:cNvPr>
          <p:cNvPicPr>
            <a:picLocks noChangeAspect="1"/>
          </p:cNvPicPr>
          <p:nvPr/>
        </p:nvPicPr>
        <p:blipFill>
          <a:blip r:embed="rId2"/>
          <a:srcRect/>
          <a:stretch/>
        </p:blipFill>
        <p:spPr>
          <a:xfrm>
            <a:off x="1294647" y="1371334"/>
            <a:ext cx="4803233" cy="3429000"/>
          </a:xfrm>
          <a:prstGeom prst="rect">
            <a:avLst/>
          </a:prstGeom>
        </p:spPr>
      </p:pic>
      <p:sp>
        <p:nvSpPr>
          <p:cNvPr id="19" name="Rectangle: Rounded Corners 18">
            <a:extLst>
              <a:ext uri="{FF2B5EF4-FFF2-40B4-BE49-F238E27FC236}">
                <a16:creationId xmlns:a16="http://schemas.microsoft.com/office/drawing/2014/main" id="{F9D99EB1-E380-4842-A6B1-16D6F20CE8DC}"/>
              </a:ext>
            </a:extLst>
          </p:cNvPr>
          <p:cNvSpPr/>
          <p:nvPr/>
        </p:nvSpPr>
        <p:spPr>
          <a:xfrm>
            <a:off x="2648141" y="1112778"/>
            <a:ext cx="2096243" cy="375781"/>
          </a:xfrm>
          <a:prstGeom prst="roundRect">
            <a:avLst/>
          </a:prstGeom>
          <a:ln w="19050">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1 mm air gap between screens</a:t>
            </a:r>
            <a:endParaRPr lang="es-MX" sz="1050" dirty="0"/>
          </a:p>
        </p:txBody>
      </p:sp>
      <p:pic>
        <p:nvPicPr>
          <p:cNvPr id="21" name="Picture 20">
            <a:extLst>
              <a:ext uri="{FF2B5EF4-FFF2-40B4-BE49-F238E27FC236}">
                <a16:creationId xmlns:a16="http://schemas.microsoft.com/office/drawing/2014/main" id="{907DEE7D-29ED-445B-A3A0-38A1BE3E3990}"/>
              </a:ext>
            </a:extLst>
          </p:cNvPr>
          <p:cNvPicPr>
            <a:picLocks noChangeAspect="1"/>
          </p:cNvPicPr>
          <p:nvPr/>
        </p:nvPicPr>
        <p:blipFill>
          <a:blip r:embed="rId3"/>
          <a:srcRect/>
          <a:stretch/>
        </p:blipFill>
        <p:spPr>
          <a:xfrm>
            <a:off x="6040097" y="1371334"/>
            <a:ext cx="4803234" cy="3429000"/>
          </a:xfrm>
          <a:prstGeom prst="rect">
            <a:avLst/>
          </a:prstGeom>
        </p:spPr>
      </p:pic>
      <p:sp>
        <p:nvSpPr>
          <p:cNvPr id="22" name="Rectangle: Rounded Corners 21">
            <a:extLst>
              <a:ext uri="{FF2B5EF4-FFF2-40B4-BE49-F238E27FC236}">
                <a16:creationId xmlns:a16="http://schemas.microsoft.com/office/drawing/2014/main" id="{BAFDD321-A85B-497C-A187-4E1E108D85AA}"/>
              </a:ext>
            </a:extLst>
          </p:cNvPr>
          <p:cNvSpPr/>
          <p:nvPr/>
        </p:nvSpPr>
        <p:spPr>
          <a:xfrm>
            <a:off x="7330992" y="1110443"/>
            <a:ext cx="2221445" cy="375781"/>
          </a:xfrm>
          <a:prstGeom prst="roundRect">
            <a:avLst/>
          </a:prstGeom>
          <a:ln w="19050">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10 cm air gap between screens</a:t>
            </a:r>
            <a:endParaRPr lang="es-MX" sz="1050" dirty="0"/>
          </a:p>
        </p:txBody>
      </p:sp>
      <p:sp>
        <p:nvSpPr>
          <p:cNvPr id="2" name="TextBox 1">
            <a:extLst>
              <a:ext uri="{FF2B5EF4-FFF2-40B4-BE49-F238E27FC236}">
                <a16:creationId xmlns:a16="http://schemas.microsoft.com/office/drawing/2014/main" id="{6AEA2161-720A-408B-8E49-A5968F7D7FE4}"/>
              </a:ext>
            </a:extLst>
          </p:cNvPr>
          <p:cNvSpPr txBox="1"/>
          <p:nvPr/>
        </p:nvSpPr>
        <p:spPr>
          <a:xfrm>
            <a:off x="1869028" y="4792803"/>
            <a:ext cx="3814322" cy="954107"/>
          </a:xfrm>
          <a:prstGeom prst="rect">
            <a:avLst/>
          </a:prstGeom>
          <a:noFill/>
        </p:spPr>
        <p:txBody>
          <a:bodyPr wrap="square" rtlCol="0">
            <a:spAutoFit/>
          </a:bodyPr>
          <a:lstStyle/>
          <a:p>
            <a:r>
              <a:rPr lang="en-US" sz="1400" dirty="0"/>
              <a:t>Smaller air gaps: </a:t>
            </a:r>
          </a:p>
          <a:p>
            <a:pPr marL="285750" indent="-285750">
              <a:buFont typeface="Arial" panose="020B0604020202020204" pitchFamily="34" charset="0"/>
              <a:buChar char="•"/>
            </a:pPr>
            <a:r>
              <a:rPr lang="en-US" sz="1400" dirty="0"/>
              <a:t>Same TL limits</a:t>
            </a:r>
          </a:p>
          <a:p>
            <a:pPr marL="285750" indent="-285750">
              <a:buFont typeface="Arial" panose="020B0604020202020204" pitchFamily="34" charset="0"/>
              <a:buChar char="•"/>
            </a:pPr>
            <a:r>
              <a:rPr lang="en-US" sz="1400" dirty="0"/>
              <a:t>Depth resonances shift right, above 20kHz </a:t>
            </a:r>
          </a:p>
          <a:p>
            <a:pPr marL="285750" indent="-285750">
              <a:buFont typeface="Arial" panose="020B0604020202020204" pitchFamily="34" charset="0"/>
              <a:buChar char="•"/>
            </a:pPr>
            <a:r>
              <a:rPr lang="en-US" sz="1400" dirty="0"/>
              <a:t>Transition now occurs in the SIR for n=256</a:t>
            </a:r>
          </a:p>
        </p:txBody>
      </p:sp>
      <p:sp>
        <p:nvSpPr>
          <p:cNvPr id="10" name="TextBox 9">
            <a:extLst>
              <a:ext uri="{FF2B5EF4-FFF2-40B4-BE49-F238E27FC236}">
                <a16:creationId xmlns:a16="http://schemas.microsoft.com/office/drawing/2014/main" id="{FC34856F-D7FA-4D39-BF96-17496DDD6625}"/>
              </a:ext>
            </a:extLst>
          </p:cNvPr>
          <p:cNvSpPr txBox="1"/>
          <p:nvPr/>
        </p:nvSpPr>
        <p:spPr>
          <a:xfrm>
            <a:off x="6634656" y="4800334"/>
            <a:ext cx="3376244" cy="954107"/>
          </a:xfrm>
          <a:prstGeom prst="rect">
            <a:avLst/>
          </a:prstGeom>
          <a:noFill/>
        </p:spPr>
        <p:txBody>
          <a:bodyPr wrap="square" rtlCol="0">
            <a:spAutoFit/>
          </a:bodyPr>
          <a:lstStyle/>
          <a:p>
            <a:r>
              <a:rPr lang="en-US" sz="1400" dirty="0"/>
              <a:t>Larger air gaps: </a:t>
            </a:r>
          </a:p>
          <a:p>
            <a:pPr marL="285750" indent="-285750">
              <a:buFont typeface="Arial" panose="020B0604020202020204" pitchFamily="34" charset="0"/>
              <a:buChar char="•"/>
            </a:pPr>
            <a:r>
              <a:rPr lang="en-US" sz="1400" dirty="0"/>
              <a:t>Same TL limits</a:t>
            </a:r>
          </a:p>
          <a:p>
            <a:pPr marL="285750" indent="-285750">
              <a:buFont typeface="Arial" panose="020B0604020202020204" pitchFamily="34" charset="0"/>
              <a:buChar char="•"/>
            </a:pPr>
            <a:r>
              <a:rPr lang="en-US" sz="1400" dirty="0"/>
              <a:t>Depth resonances shift left</a:t>
            </a:r>
          </a:p>
          <a:p>
            <a:pPr marL="285750" indent="-285750">
              <a:buFont typeface="Arial" panose="020B0604020202020204" pitchFamily="34" charset="0"/>
              <a:buChar char="•"/>
            </a:pPr>
            <a:r>
              <a:rPr lang="en-US" sz="1400" dirty="0"/>
              <a:t>Depth resonances in the SIR for all n</a:t>
            </a:r>
          </a:p>
        </p:txBody>
      </p:sp>
    </p:spTree>
    <p:extLst>
      <p:ext uri="{BB962C8B-B14F-4D97-AF65-F5344CB8AC3E}">
        <p14:creationId xmlns:p14="http://schemas.microsoft.com/office/powerpoint/2010/main" val="383220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p:txBody>
          <a:bodyPr/>
          <a:lstStyle/>
          <a:p>
            <a:r>
              <a:rPr lang="en-US" dirty="0"/>
              <a:t>Part 2 – Angle of Incidence Investigation</a:t>
            </a:r>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t>4/15/2022</a:t>
            </a:fld>
            <a:endParaRPr lang="en-US"/>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pPr/>
              <a:t>16</a:t>
            </a:fld>
            <a:endParaRPr lang="en-US"/>
          </a:p>
        </p:txBody>
      </p:sp>
      <p:pic>
        <p:nvPicPr>
          <p:cNvPr id="8" name="Picture 7">
            <a:extLst>
              <a:ext uri="{FF2B5EF4-FFF2-40B4-BE49-F238E27FC236}">
                <a16:creationId xmlns:a16="http://schemas.microsoft.com/office/drawing/2014/main" id="{9A1130BB-9C98-40C2-9657-B8A78DD5CE5F}"/>
              </a:ext>
            </a:extLst>
          </p:cNvPr>
          <p:cNvPicPr>
            <a:picLocks noChangeAspect="1"/>
          </p:cNvPicPr>
          <p:nvPr/>
        </p:nvPicPr>
        <p:blipFill>
          <a:blip r:embed="rId2"/>
          <a:stretch>
            <a:fillRect/>
          </a:stretch>
        </p:blipFill>
        <p:spPr>
          <a:xfrm>
            <a:off x="1294647" y="1371334"/>
            <a:ext cx="4803233" cy="3428999"/>
          </a:xfrm>
          <a:prstGeom prst="rect">
            <a:avLst/>
          </a:prstGeom>
        </p:spPr>
      </p:pic>
      <p:sp>
        <p:nvSpPr>
          <p:cNvPr id="19" name="Rectangle: Rounded Corners 18">
            <a:extLst>
              <a:ext uri="{FF2B5EF4-FFF2-40B4-BE49-F238E27FC236}">
                <a16:creationId xmlns:a16="http://schemas.microsoft.com/office/drawing/2014/main" id="{F9D99EB1-E380-4842-A6B1-16D6F20CE8DC}"/>
              </a:ext>
            </a:extLst>
          </p:cNvPr>
          <p:cNvSpPr/>
          <p:nvPr/>
        </p:nvSpPr>
        <p:spPr>
          <a:xfrm>
            <a:off x="2648141" y="1112778"/>
            <a:ext cx="2096243" cy="375781"/>
          </a:xfrm>
          <a:prstGeom prst="roundRect">
            <a:avLst/>
          </a:prstGeom>
          <a:ln w="19050">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45° angle of incidence</a:t>
            </a:r>
            <a:endParaRPr lang="es-MX" sz="1050" dirty="0"/>
          </a:p>
        </p:txBody>
      </p:sp>
      <p:pic>
        <p:nvPicPr>
          <p:cNvPr id="21" name="Picture 20">
            <a:extLst>
              <a:ext uri="{FF2B5EF4-FFF2-40B4-BE49-F238E27FC236}">
                <a16:creationId xmlns:a16="http://schemas.microsoft.com/office/drawing/2014/main" id="{907DEE7D-29ED-445B-A3A0-38A1BE3E3990}"/>
              </a:ext>
            </a:extLst>
          </p:cNvPr>
          <p:cNvPicPr>
            <a:picLocks noChangeAspect="1"/>
          </p:cNvPicPr>
          <p:nvPr/>
        </p:nvPicPr>
        <p:blipFill>
          <a:blip r:embed="rId3"/>
          <a:stretch>
            <a:fillRect/>
          </a:stretch>
        </p:blipFill>
        <p:spPr>
          <a:xfrm>
            <a:off x="6040097" y="1371334"/>
            <a:ext cx="4803234" cy="3428999"/>
          </a:xfrm>
          <a:prstGeom prst="rect">
            <a:avLst/>
          </a:prstGeom>
        </p:spPr>
      </p:pic>
      <p:sp>
        <p:nvSpPr>
          <p:cNvPr id="22" name="Rectangle: Rounded Corners 21">
            <a:extLst>
              <a:ext uri="{FF2B5EF4-FFF2-40B4-BE49-F238E27FC236}">
                <a16:creationId xmlns:a16="http://schemas.microsoft.com/office/drawing/2014/main" id="{BAFDD321-A85B-497C-A187-4E1E108D85AA}"/>
              </a:ext>
            </a:extLst>
          </p:cNvPr>
          <p:cNvSpPr/>
          <p:nvPr/>
        </p:nvSpPr>
        <p:spPr>
          <a:xfrm>
            <a:off x="7330992" y="1110443"/>
            <a:ext cx="2221445" cy="375781"/>
          </a:xfrm>
          <a:prstGeom prst="roundRect">
            <a:avLst/>
          </a:prstGeom>
          <a:ln w="19050">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80° angle of incidence</a:t>
            </a:r>
            <a:endParaRPr lang="es-MX" sz="105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AEA2161-720A-408B-8E49-A5968F7D7FE4}"/>
                  </a:ext>
                </a:extLst>
              </p:cNvPr>
              <p:cNvSpPr txBox="1"/>
              <p:nvPr/>
            </p:nvSpPr>
            <p:spPr>
              <a:xfrm>
                <a:off x="4009314" y="4744224"/>
                <a:ext cx="4571978" cy="1200329"/>
              </a:xfrm>
              <a:prstGeom prst="rect">
                <a:avLst/>
              </a:prstGeom>
              <a:noFill/>
            </p:spPr>
            <p:txBody>
              <a:bodyPr wrap="square" rtlCol="0">
                <a:spAutoFit/>
              </a:bodyPr>
              <a:lstStyle/>
              <a:p>
                <a:r>
                  <a:rPr lang="en-US" sz="1200" dirty="0"/>
                  <a:t>Increasing angle of incidence: </a:t>
                </a:r>
              </a:p>
              <a:p>
                <a:pPr marL="285750" indent="-285750">
                  <a:buFont typeface="Arial" panose="020B0604020202020204" pitchFamily="34" charset="0"/>
                  <a:buChar char="•"/>
                </a:pPr>
                <a:r>
                  <a:rPr lang="en-US" sz="1200" dirty="0"/>
                  <a:t>Lower TL limits</a:t>
                </a:r>
              </a:p>
              <a:p>
                <a:pPr marL="285750" indent="-285750">
                  <a:buFont typeface="Arial" panose="020B0604020202020204" pitchFamily="34" charset="0"/>
                  <a:buChar char="•"/>
                </a:pPr>
                <a:r>
                  <a:rPr lang="en-US" sz="1200" dirty="0"/>
                  <a:t>Depth resonances shift right</a:t>
                </a:r>
              </a:p>
              <a:p>
                <a:pPr marL="285750" indent="-285750">
                  <a:buFont typeface="Arial" panose="020B0604020202020204" pitchFamily="34" charset="0"/>
                  <a:buChar char="•"/>
                </a:pPr>
                <a:r>
                  <a:rPr lang="en-US" sz="1200" dirty="0"/>
                  <a:t>Matches expectations: </a:t>
                </a:r>
              </a:p>
              <a:p>
                <a:pPr marL="742950" lvl="1" indent="-285750">
                  <a:buFont typeface="Arial" panose="020B0604020202020204" pitchFamily="34" charset="0"/>
                  <a:buChar char="•"/>
                </a:pP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𝑧</m:t>
                        </m:r>
                      </m:sub>
                    </m:sSub>
                  </m:oMath>
                </a14:m>
                <a:r>
                  <a:rPr lang="en-US" sz="1200" dirty="0"/>
                  <a:t> decreases so resonances shift up in frequency</a:t>
                </a:r>
              </a:p>
              <a:p>
                <a:pPr marL="742950" lvl="1" indent="-285750">
                  <a:buFont typeface="Arial" panose="020B0604020202020204" pitchFamily="34" charset="0"/>
                  <a:buChar char="•"/>
                </a:pP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𝑧</m:t>
                        </m:r>
                      </m:e>
                      <m:sub>
                        <m:r>
                          <a:rPr lang="en-US" sz="1200" b="0" i="1" smtClean="0">
                            <a:latin typeface="Cambria Math" panose="02040503050406030204" pitchFamily="18" charset="0"/>
                          </a:rPr>
                          <m:t>𝑐𝑛</m:t>
                        </m:r>
                      </m:sub>
                    </m:sSub>
                  </m:oMath>
                </a14:m>
                <a:r>
                  <a:rPr lang="en-US" sz="1200" dirty="0"/>
                  <a:t> increases so transmission coefficient approaches 1</a:t>
                </a:r>
              </a:p>
            </p:txBody>
          </p:sp>
        </mc:Choice>
        <mc:Fallback xmlns="">
          <p:sp>
            <p:nvSpPr>
              <p:cNvPr id="2" name="TextBox 1">
                <a:extLst>
                  <a:ext uri="{FF2B5EF4-FFF2-40B4-BE49-F238E27FC236}">
                    <a16:creationId xmlns:a16="http://schemas.microsoft.com/office/drawing/2014/main" id="{6AEA2161-720A-408B-8E49-A5968F7D7FE4}"/>
                  </a:ext>
                </a:extLst>
              </p:cNvPr>
              <p:cNvSpPr txBox="1">
                <a:spLocks noRot="1" noChangeAspect="1" noMove="1" noResize="1" noEditPoints="1" noAdjustHandles="1" noChangeArrowheads="1" noChangeShapeType="1" noTextEdit="1"/>
              </p:cNvSpPr>
              <p:nvPr/>
            </p:nvSpPr>
            <p:spPr>
              <a:xfrm>
                <a:off x="4009314" y="4744224"/>
                <a:ext cx="4571978" cy="1200329"/>
              </a:xfrm>
              <a:prstGeom prst="rect">
                <a:avLst/>
              </a:prstGeom>
              <a:blipFill>
                <a:blip r:embed="rId4"/>
                <a:stretch>
                  <a:fillRect l="-133" b="-3046"/>
                </a:stretch>
              </a:blipFill>
            </p:spPr>
            <p:txBody>
              <a:bodyPr/>
              <a:lstStyle/>
              <a:p>
                <a:r>
                  <a:rPr lang="en-US">
                    <a:noFill/>
                  </a:rPr>
                  <a:t> </a:t>
                </a:r>
              </a:p>
            </p:txBody>
          </p:sp>
        </mc:Fallback>
      </mc:AlternateContent>
    </p:spTree>
    <p:extLst>
      <p:ext uri="{BB962C8B-B14F-4D97-AF65-F5344CB8AC3E}">
        <p14:creationId xmlns:p14="http://schemas.microsoft.com/office/powerpoint/2010/main" val="356268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E73D688-E632-1244-8778-FE87C28D958E}"/>
              </a:ext>
            </a:extLst>
          </p:cNvPr>
          <p:cNvSpPr>
            <a:spLocks noGrp="1"/>
          </p:cNvSpPr>
          <p:nvPr>
            <p:ph type="ctrTitle"/>
          </p:nvPr>
        </p:nvSpPr>
        <p:spPr/>
        <p:txBody>
          <a:bodyPr/>
          <a:lstStyle/>
          <a:p>
            <a:r>
              <a:rPr lang="en-US"/>
              <a:t>Thank You</a:t>
            </a:r>
          </a:p>
        </p:txBody>
      </p:sp>
      <p:sp>
        <p:nvSpPr>
          <p:cNvPr id="3" name="Body Text">
            <a:extLst>
              <a:ext uri="{FF2B5EF4-FFF2-40B4-BE49-F238E27FC236}">
                <a16:creationId xmlns:a16="http://schemas.microsoft.com/office/drawing/2014/main" id="{3ED8FE14-8CD5-EE4E-9B88-BD37922D68B0}"/>
              </a:ext>
            </a:extLst>
          </p:cNvPr>
          <p:cNvSpPr>
            <a:spLocks noGrp="1"/>
          </p:cNvSpPr>
          <p:nvPr>
            <p:ph type="body" sz="quarter" idx="14"/>
          </p:nvPr>
        </p:nvSpPr>
        <p:spPr/>
        <p:txBody>
          <a:bodyPr/>
          <a:lstStyle/>
          <a:p>
            <a:r>
              <a:rPr lang="en-US"/>
              <a:t>Questions?</a:t>
            </a:r>
          </a:p>
        </p:txBody>
      </p:sp>
      <p:sp>
        <p:nvSpPr>
          <p:cNvPr id="4" name="Date">
            <a:extLst>
              <a:ext uri="{FF2B5EF4-FFF2-40B4-BE49-F238E27FC236}">
                <a16:creationId xmlns:a16="http://schemas.microsoft.com/office/drawing/2014/main" id="{4308CDE5-DD68-3740-85BD-EE252849D49E}"/>
              </a:ext>
            </a:extLst>
          </p:cNvPr>
          <p:cNvSpPr>
            <a:spLocks noGrp="1"/>
          </p:cNvSpPr>
          <p:nvPr>
            <p:ph type="dt" sz="half" idx="10"/>
          </p:nvPr>
        </p:nvSpPr>
        <p:spPr/>
        <p:txBody>
          <a:bodyPr/>
          <a:lstStyle/>
          <a:p>
            <a:fld id="{D47A9A36-4EB0-BF46-AE48-7CDA251B954B}" type="datetime1">
              <a:rPr lang="en-US" smtClean="0"/>
              <a:pPr/>
              <a:t>4/15/2022</a:t>
            </a:fld>
            <a:endParaRPr lang="en-US"/>
          </a:p>
        </p:txBody>
      </p:sp>
      <p:sp>
        <p:nvSpPr>
          <p:cNvPr id="5" name="Slide Number">
            <a:extLst>
              <a:ext uri="{FF2B5EF4-FFF2-40B4-BE49-F238E27FC236}">
                <a16:creationId xmlns:a16="http://schemas.microsoft.com/office/drawing/2014/main" id="{BF90099D-AEBF-BE42-B572-F48AF47617D6}"/>
              </a:ext>
            </a:extLst>
          </p:cNvPr>
          <p:cNvSpPr>
            <a:spLocks noGrp="1"/>
          </p:cNvSpPr>
          <p:nvPr>
            <p:ph type="sldNum" sz="quarter" idx="12"/>
          </p:nvPr>
        </p:nvSpPr>
        <p:spPr/>
        <p:txBody>
          <a:bodyPr/>
          <a:lstStyle/>
          <a:p>
            <a:fld id="{8A7A6979-0714-4377-B894-6BE4C2D6E202}" type="slidenum">
              <a:rPr lang="en-US" smtClean="0"/>
              <a:pPr/>
              <a:t>17</a:t>
            </a:fld>
            <a:endParaRPr lang="en-US"/>
          </a:p>
        </p:txBody>
      </p:sp>
    </p:spTree>
    <p:extLst>
      <p:ext uri="{BB962C8B-B14F-4D97-AF65-F5344CB8AC3E}">
        <p14:creationId xmlns:p14="http://schemas.microsoft.com/office/powerpoint/2010/main" val="3743599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D50457A-EE63-AD46-8E58-1E6CAA4D954F}"/>
              </a:ext>
            </a:extLst>
          </p:cNvPr>
          <p:cNvSpPr>
            <a:spLocks noGrp="1"/>
          </p:cNvSpPr>
          <p:nvPr>
            <p:ph type="ctrTitle"/>
          </p:nvPr>
        </p:nvSpPr>
        <p:spPr/>
        <p:txBody>
          <a:bodyPr/>
          <a:lstStyle/>
          <a:p>
            <a:r>
              <a:rPr lang="en-US">
                <a:latin typeface="Acumin Pro ExtraCondensed"/>
              </a:rPr>
              <a:t>Design Characteristics</a:t>
            </a:r>
            <a:endParaRPr lang="en-US"/>
          </a:p>
        </p:txBody>
      </p:sp>
      <p:sp>
        <p:nvSpPr>
          <p:cNvPr id="3" name="Subhead">
            <a:extLst>
              <a:ext uri="{FF2B5EF4-FFF2-40B4-BE49-F238E27FC236}">
                <a16:creationId xmlns:a16="http://schemas.microsoft.com/office/drawing/2014/main" id="{B8292C64-E8C3-7F46-924E-AFA3C2EC8731}"/>
              </a:ext>
            </a:extLst>
          </p:cNvPr>
          <p:cNvSpPr>
            <a:spLocks noGrp="1"/>
          </p:cNvSpPr>
          <p:nvPr>
            <p:ph type="subTitle" idx="1"/>
          </p:nvPr>
        </p:nvSpPr>
        <p:spPr>
          <a:xfrm>
            <a:off x="1404816" y="1506422"/>
            <a:ext cx="2533850" cy="341599"/>
          </a:xfrm>
        </p:spPr>
        <p:txBody>
          <a:bodyPr/>
          <a:lstStyle/>
          <a:p>
            <a:r>
              <a:rPr lang="en-US">
                <a:latin typeface="Acumin Pro SemiCondensed"/>
              </a:rPr>
              <a:t>Goals + Constraints</a:t>
            </a:r>
            <a:endParaRPr lang="en-US"/>
          </a:p>
        </p:txBody>
      </p:sp>
      <p:sp>
        <p:nvSpPr>
          <p:cNvPr id="4" name="Body Text">
            <a:extLst>
              <a:ext uri="{FF2B5EF4-FFF2-40B4-BE49-F238E27FC236}">
                <a16:creationId xmlns:a16="http://schemas.microsoft.com/office/drawing/2014/main" id="{80A154E2-AE56-5943-A44B-14E32AEF3A03}"/>
              </a:ext>
            </a:extLst>
          </p:cNvPr>
          <p:cNvSpPr>
            <a:spLocks noGrp="1"/>
          </p:cNvSpPr>
          <p:nvPr>
            <p:ph type="body" sz="quarter" idx="14"/>
          </p:nvPr>
        </p:nvSpPr>
        <p:spPr>
          <a:xfrm>
            <a:off x="1404816" y="1848021"/>
            <a:ext cx="4291246" cy="3411537"/>
          </a:xfrm>
        </p:spPr>
        <p:txBody>
          <a:bodyPr vert="horz" lIns="0" tIns="0" rIns="0" bIns="0" rtlCol="0" anchor="t">
            <a:normAutofit lnSpcReduction="10000"/>
          </a:bodyPr>
          <a:lstStyle/>
          <a:p>
            <a:r>
              <a:rPr lang="en-US">
                <a:latin typeface="Acumin Pro"/>
              </a:rPr>
              <a:t>Frequency Analysis Range</a:t>
            </a:r>
          </a:p>
          <a:p>
            <a:pPr lvl="1"/>
            <a:r>
              <a:rPr lang="en-US">
                <a:latin typeface="Acumin Pro"/>
              </a:rPr>
              <a:t>100-20k Hz</a:t>
            </a:r>
          </a:p>
          <a:p>
            <a:pPr lvl="1"/>
            <a:r>
              <a:rPr lang="en-US">
                <a:latin typeface="Acumin Pro"/>
              </a:rPr>
              <a:t>Emphasis on the Speech Interference Range (SIR) (500-4k Hz)</a:t>
            </a:r>
          </a:p>
          <a:p>
            <a:pPr lvl="1"/>
            <a:endParaRPr lang="en-US"/>
          </a:p>
          <a:p>
            <a:r>
              <a:rPr lang="en-US">
                <a:latin typeface="Acumin Pro"/>
              </a:rPr>
              <a:t>Lightweight</a:t>
            </a:r>
          </a:p>
          <a:p>
            <a:pPr lvl="1"/>
            <a:r>
              <a:rPr lang="en-US">
                <a:latin typeface="Acumin Pro"/>
              </a:rPr>
              <a:t>Total combined </a:t>
            </a:r>
            <a:r>
              <a:rPr lang="en-US" err="1">
                <a:latin typeface="Acumin Pro"/>
              </a:rPr>
              <a:t>m</a:t>
            </a:r>
            <a:r>
              <a:rPr lang="en-US" baseline="-25000" err="1">
                <a:latin typeface="Acumin Pro"/>
              </a:rPr>
              <a:t>s</a:t>
            </a:r>
            <a:r>
              <a:rPr lang="en-US">
                <a:latin typeface="Acumin Pro"/>
              </a:rPr>
              <a:t> of all screens &lt; 2 kg/m</a:t>
            </a:r>
            <a:r>
              <a:rPr lang="en-US" baseline="30000">
                <a:latin typeface="Acumin Pro"/>
              </a:rPr>
              <a:t>2</a:t>
            </a:r>
            <a:r>
              <a:rPr lang="en-US">
                <a:latin typeface="Acumin Pro"/>
              </a:rPr>
              <a:t> </a:t>
            </a:r>
          </a:p>
          <a:p>
            <a:pPr lvl="1"/>
            <a:endParaRPr lang="en-US">
              <a:latin typeface="Acumin Pro"/>
            </a:endParaRPr>
          </a:p>
          <a:p>
            <a:r>
              <a:rPr lang="en-US">
                <a:latin typeface="Acumin Pro"/>
              </a:rPr>
              <a:t>High Performance </a:t>
            </a:r>
          </a:p>
          <a:p>
            <a:pPr lvl="1"/>
            <a:r>
              <a:rPr lang="en-US">
                <a:latin typeface="Acumin Pro"/>
              </a:rPr>
              <a:t>High TL throughout the entire frequency range</a:t>
            </a:r>
          </a:p>
        </p:txBody>
      </p:sp>
      <p:sp>
        <p:nvSpPr>
          <p:cNvPr id="5" name="Date">
            <a:extLst>
              <a:ext uri="{FF2B5EF4-FFF2-40B4-BE49-F238E27FC236}">
                <a16:creationId xmlns:a16="http://schemas.microsoft.com/office/drawing/2014/main" id="{2F2CC36B-4CC8-BB44-88DB-7A0F08098774}"/>
              </a:ext>
            </a:extLst>
          </p:cNvPr>
          <p:cNvSpPr>
            <a:spLocks noGrp="1"/>
          </p:cNvSpPr>
          <p:nvPr>
            <p:ph type="dt" sz="half" idx="10"/>
          </p:nvPr>
        </p:nvSpPr>
        <p:spPr/>
        <p:txBody>
          <a:bodyPr/>
          <a:lstStyle/>
          <a:p>
            <a:fld id="{D47A9A36-4EB0-BF46-AE48-7CDA251B954B}" type="datetime1">
              <a:rPr lang="en-US" smtClean="0"/>
              <a:t>4/15/2022</a:t>
            </a:fld>
            <a:endParaRPr lang="en-US"/>
          </a:p>
        </p:txBody>
      </p:sp>
      <p:sp>
        <p:nvSpPr>
          <p:cNvPr id="6" name="Slide Number">
            <a:extLst>
              <a:ext uri="{FF2B5EF4-FFF2-40B4-BE49-F238E27FC236}">
                <a16:creationId xmlns:a16="http://schemas.microsoft.com/office/drawing/2014/main" id="{7F526709-EB34-8246-9278-7067DBE717C4}"/>
              </a:ext>
            </a:extLst>
          </p:cNvPr>
          <p:cNvSpPr>
            <a:spLocks noGrp="1"/>
          </p:cNvSpPr>
          <p:nvPr>
            <p:ph type="sldNum" sz="quarter" idx="12"/>
          </p:nvPr>
        </p:nvSpPr>
        <p:spPr/>
        <p:txBody>
          <a:bodyPr/>
          <a:lstStyle/>
          <a:p>
            <a:fld id="{8A7A6979-0714-4377-B894-6BE4C2D6E202}" type="slidenum">
              <a:rPr lang="en-US" smtClean="0"/>
              <a:pPr/>
              <a:t>2</a:t>
            </a:fld>
            <a:endParaRPr lang="en-US"/>
          </a:p>
        </p:txBody>
      </p:sp>
      <p:sp>
        <p:nvSpPr>
          <p:cNvPr id="7" name="Body Text">
            <a:extLst>
              <a:ext uri="{FF2B5EF4-FFF2-40B4-BE49-F238E27FC236}">
                <a16:creationId xmlns:a16="http://schemas.microsoft.com/office/drawing/2014/main" id="{63932E9E-E197-42F2-A599-BA529FEB6692}"/>
              </a:ext>
            </a:extLst>
          </p:cNvPr>
          <p:cNvSpPr txBox="1">
            <a:spLocks/>
          </p:cNvSpPr>
          <p:nvPr/>
        </p:nvSpPr>
        <p:spPr>
          <a:xfrm>
            <a:off x="6580656" y="1869408"/>
            <a:ext cx="4291246" cy="3411537"/>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Acumin Pro" panose="020B0504020202020204" pitchFamily="34" charset="77"/>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latin typeface="Acumin Pro"/>
              </a:rPr>
              <a:t>Thin Screens</a:t>
            </a:r>
          </a:p>
          <a:p>
            <a:pPr lvl="1"/>
            <a:r>
              <a:rPr lang="en-US" dirty="0">
                <a:latin typeface="Acumin Pro"/>
              </a:rPr>
              <a:t>Reasonable max of 100 screens could fit in the air gap</a:t>
            </a:r>
          </a:p>
          <a:p>
            <a:pPr>
              <a:buFont typeface="Wingdings" panose="020B0604020202020204" pitchFamily="34" charset="0"/>
              <a:buChar char="§"/>
            </a:pPr>
            <a:endParaRPr lang="en-US">
              <a:solidFill>
                <a:srgbClr val="262626"/>
              </a:solidFill>
              <a:latin typeface="Acumin Pro"/>
            </a:endParaRPr>
          </a:p>
          <a:p>
            <a:pPr>
              <a:buFont typeface="Wingdings" panose="020B0604020202020204" pitchFamily="34" charset="0"/>
              <a:buChar char="§"/>
            </a:pPr>
            <a:r>
              <a:rPr lang="en-US" dirty="0">
                <a:latin typeface="Acumin Pro"/>
              </a:rPr>
              <a:t>Incompressible Flow</a:t>
            </a:r>
          </a:p>
          <a:p>
            <a:pPr>
              <a:buFont typeface="Wingdings" panose="020B0604020202020204" pitchFamily="34" charset="0"/>
              <a:buChar char="§"/>
            </a:pPr>
            <a:endParaRPr lang="en-US">
              <a:latin typeface="Acumin Pro"/>
            </a:endParaRPr>
          </a:p>
          <a:p>
            <a:pPr>
              <a:buFont typeface="Wingdings" panose="020B0604020202020204" pitchFamily="34" charset="0"/>
              <a:buChar char="§"/>
            </a:pPr>
            <a:r>
              <a:rPr lang="en-US" dirty="0">
                <a:latin typeface="Acumin Pro"/>
              </a:rPr>
              <a:t>Negligible Inertial Effects</a:t>
            </a:r>
          </a:p>
          <a:p>
            <a:endParaRPr lang="en-US">
              <a:latin typeface="Acumin Pro"/>
            </a:endParaRPr>
          </a:p>
          <a:p>
            <a:endParaRPr lang="en-US" dirty="0">
              <a:solidFill>
                <a:srgbClr val="FF0000"/>
              </a:solidFill>
              <a:latin typeface="Acumin Pro"/>
            </a:endParaRPr>
          </a:p>
        </p:txBody>
      </p:sp>
      <p:sp>
        <p:nvSpPr>
          <p:cNvPr id="8" name="Subhead">
            <a:extLst>
              <a:ext uri="{FF2B5EF4-FFF2-40B4-BE49-F238E27FC236}">
                <a16:creationId xmlns:a16="http://schemas.microsoft.com/office/drawing/2014/main" id="{FC9A2A2A-B05A-47B2-A48C-D3F0592313D9}"/>
              </a:ext>
            </a:extLst>
          </p:cNvPr>
          <p:cNvSpPr txBox="1">
            <a:spLocks/>
          </p:cNvSpPr>
          <p:nvPr/>
        </p:nvSpPr>
        <p:spPr>
          <a:xfrm>
            <a:off x="6580656" y="1527809"/>
            <a:ext cx="2533850" cy="3415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atin typeface="Acumin Pro SemiCondensed"/>
              </a:rPr>
              <a:t>Assumptions</a:t>
            </a:r>
            <a:endParaRPr lang="en-US"/>
          </a:p>
        </p:txBody>
      </p:sp>
    </p:spTree>
    <p:extLst>
      <p:ext uri="{BB962C8B-B14F-4D97-AF65-F5344CB8AC3E}">
        <p14:creationId xmlns:p14="http://schemas.microsoft.com/office/powerpoint/2010/main" val="3009941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2" descr="图片包含 图形用户界面&#10;&#10;已自动生成说明">
            <a:extLst>
              <a:ext uri="{FF2B5EF4-FFF2-40B4-BE49-F238E27FC236}">
                <a16:creationId xmlns:a16="http://schemas.microsoft.com/office/drawing/2014/main" id="{60CF8028-955C-455A-5320-7897A46D5B87}"/>
              </a:ext>
            </a:extLst>
          </p:cNvPr>
          <p:cNvPicPr>
            <a:picLocks noChangeAspect="1"/>
          </p:cNvPicPr>
          <p:nvPr/>
        </p:nvPicPr>
        <p:blipFill>
          <a:blip r:embed="rId2"/>
          <a:stretch>
            <a:fillRect/>
          </a:stretch>
        </p:blipFill>
        <p:spPr>
          <a:xfrm>
            <a:off x="6094070" y="1245744"/>
            <a:ext cx="4614440" cy="3450186"/>
          </a:xfrm>
          <a:prstGeom prst="rect">
            <a:avLst/>
          </a:prstGeom>
        </p:spPr>
      </p:pic>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p:txBody>
          <a:bodyPr/>
          <a:lstStyle/>
          <a:p>
            <a:r>
              <a:rPr lang="en-US">
                <a:latin typeface="Acumin Pro ExtraCondensed"/>
              </a:rPr>
              <a:t>System Illustration and Modeling</a:t>
            </a:r>
            <a:endParaRPr lang="en-US"/>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t>4/15/2022</a:t>
            </a:fld>
            <a:endParaRPr lang="en-US"/>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pPr/>
              <a:t>3</a:t>
            </a:fld>
            <a:endParaRPr lang="en-US"/>
          </a:p>
        </p:txBody>
      </p:sp>
      <p:pic>
        <p:nvPicPr>
          <p:cNvPr id="14" name="图片 14">
            <a:extLst>
              <a:ext uri="{FF2B5EF4-FFF2-40B4-BE49-F238E27FC236}">
                <a16:creationId xmlns:a16="http://schemas.microsoft.com/office/drawing/2014/main" id="{07AAE208-8A37-E91A-0F01-13C4EDD09D8A}"/>
              </a:ext>
            </a:extLst>
          </p:cNvPr>
          <p:cNvPicPr>
            <a:picLocks noChangeAspect="1"/>
          </p:cNvPicPr>
          <p:nvPr/>
        </p:nvPicPr>
        <p:blipFill>
          <a:blip r:embed="rId3"/>
          <a:stretch>
            <a:fillRect/>
          </a:stretch>
        </p:blipFill>
        <p:spPr>
          <a:xfrm>
            <a:off x="1415971" y="5023455"/>
            <a:ext cx="5415022" cy="447466"/>
          </a:xfrm>
          <a:prstGeom prst="rect">
            <a:avLst/>
          </a:prstGeom>
        </p:spPr>
      </p:pic>
      <p:pic>
        <p:nvPicPr>
          <p:cNvPr id="15" name="图片 15" descr="图示&#10;&#10;已自动生成说明">
            <a:extLst>
              <a:ext uri="{FF2B5EF4-FFF2-40B4-BE49-F238E27FC236}">
                <a16:creationId xmlns:a16="http://schemas.microsoft.com/office/drawing/2014/main" id="{E19E1871-47AB-A4A2-EC5F-425C1295BC84}"/>
              </a:ext>
            </a:extLst>
          </p:cNvPr>
          <p:cNvPicPr>
            <a:picLocks noChangeAspect="1"/>
          </p:cNvPicPr>
          <p:nvPr/>
        </p:nvPicPr>
        <p:blipFill>
          <a:blip r:embed="rId4"/>
          <a:stretch>
            <a:fillRect/>
          </a:stretch>
        </p:blipFill>
        <p:spPr>
          <a:xfrm>
            <a:off x="1522071" y="1112879"/>
            <a:ext cx="4672314" cy="3667683"/>
          </a:xfrm>
          <a:prstGeom prst="rect">
            <a:avLst/>
          </a:prstGeom>
        </p:spPr>
      </p:pic>
      <p:sp>
        <p:nvSpPr>
          <p:cNvPr id="22" name="Subhead">
            <a:extLst>
              <a:ext uri="{FF2B5EF4-FFF2-40B4-BE49-F238E27FC236}">
                <a16:creationId xmlns:a16="http://schemas.microsoft.com/office/drawing/2014/main" id="{A10D6193-67D0-EBA1-708C-0B36E2F04364}"/>
              </a:ext>
            </a:extLst>
          </p:cNvPr>
          <p:cNvSpPr>
            <a:spLocks noGrp="1"/>
          </p:cNvSpPr>
          <p:nvPr>
            <p:ph type="subTitle" idx="1"/>
          </p:nvPr>
        </p:nvSpPr>
        <p:spPr>
          <a:xfrm>
            <a:off x="6197241" y="3254991"/>
            <a:ext cx="7988980" cy="246221"/>
          </a:xfrm>
        </p:spPr>
        <p:txBody>
          <a:bodyPr/>
          <a:lstStyle/>
          <a:p>
            <a:r>
              <a:rPr lang="en-US" sz="1600" err="1">
                <a:latin typeface="Acumin Pro SemiCondensed"/>
              </a:rPr>
              <a:t>Flexurally</a:t>
            </a:r>
            <a:r>
              <a:rPr lang="en-US" sz="1600">
                <a:latin typeface="Acumin Pro SemiCondensed"/>
              </a:rPr>
              <a:t>-stiff panel:</a:t>
            </a:r>
            <a:endParaRPr lang="en-US" sz="1600"/>
          </a:p>
        </p:txBody>
      </p:sp>
      <p:pic>
        <p:nvPicPr>
          <p:cNvPr id="25" name="图片 9">
            <a:extLst>
              <a:ext uri="{FF2B5EF4-FFF2-40B4-BE49-F238E27FC236}">
                <a16:creationId xmlns:a16="http://schemas.microsoft.com/office/drawing/2014/main" id="{E32E019D-2D1D-C620-D069-D1674570FB04}"/>
              </a:ext>
            </a:extLst>
          </p:cNvPr>
          <p:cNvPicPr>
            <a:picLocks noChangeAspect="1"/>
          </p:cNvPicPr>
          <p:nvPr/>
        </p:nvPicPr>
        <p:blipFill>
          <a:blip r:embed="rId5"/>
          <a:stretch>
            <a:fillRect/>
          </a:stretch>
        </p:blipFill>
        <p:spPr>
          <a:xfrm>
            <a:off x="6142299" y="3506938"/>
            <a:ext cx="2164466" cy="577191"/>
          </a:xfrm>
          <a:prstGeom prst="rect">
            <a:avLst/>
          </a:prstGeom>
        </p:spPr>
      </p:pic>
      <p:sp>
        <p:nvSpPr>
          <p:cNvPr id="29" name="Subhead">
            <a:extLst>
              <a:ext uri="{FF2B5EF4-FFF2-40B4-BE49-F238E27FC236}">
                <a16:creationId xmlns:a16="http://schemas.microsoft.com/office/drawing/2014/main" id="{8B91E223-7F09-AE84-9663-CF1E87F86862}"/>
              </a:ext>
            </a:extLst>
          </p:cNvPr>
          <p:cNvSpPr txBox="1">
            <a:spLocks/>
          </p:cNvSpPr>
          <p:nvPr/>
        </p:nvSpPr>
        <p:spPr>
          <a:xfrm>
            <a:off x="6195310" y="4198326"/>
            <a:ext cx="7988980" cy="246221"/>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accent2"/>
                </a:solidFill>
                <a:latin typeface="Acumin Pro SemiCondensed" panose="020B0506020202020204" pitchFamily="34" charset="77"/>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1600">
                <a:latin typeface="Acumin Pro SemiCondensed"/>
              </a:rPr>
              <a:t>Flexible, resistive screen:</a:t>
            </a:r>
            <a:endParaRPr lang="en-US" sz="1600"/>
          </a:p>
        </p:txBody>
      </p:sp>
      <p:pic>
        <p:nvPicPr>
          <p:cNvPr id="30" name="图片 30">
            <a:extLst>
              <a:ext uri="{FF2B5EF4-FFF2-40B4-BE49-F238E27FC236}">
                <a16:creationId xmlns:a16="http://schemas.microsoft.com/office/drawing/2014/main" id="{59ECF622-B036-D3F1-3167-5CB6771DC76F}"/>
              </a:ext>
            </a:extLst>
          </p:cNvPr>
          <p:cNvPicPr>
            <a:picLocks noChangeAspect="1"/>
          </p:cNvPicPr>
          <p:nvPr/>
        </p:nvPicPr>
        <p:blipFill>
          <a:blip r:embed="rId6"/>
          <a:stretch>
            <a:fillRect/>
          </a:stretch>
        </p:blipFill>
        <p:spPr>
          <a:xfrm>
            <a:off x="8640501" y="4030571"/>
            <a:ext cx="1556796" cy="581291"/>
          </a:xfrm>
          <a:prstGeom prst="rect">
            <a:avLst/>
          </a:prstGeom>
        </p:spPr>
      </p:pic>
      <p:pic>
        <p:nvPicPr>
          <p:cNvPr id="33" name="图片 33">
            <a:extLst>
              <a:ext uri="{FF2B5EF4-FFF2-40B4-BE49-F238E27FC236}">
                <a16:creationId xmlns:a16="http://schemas.microsoft.com/office/drawing/2014/main" id="{5ACE22D4-3348-06B8-C84D-D41F6B938BEF}"/>
              </a:ext>
            </a:extLst>
          </p:cNvPr>
          <p:cNvPicPr>
            <a:picLocks noChangeAspect="1"/>
          </p:cNvPicPr>
          <p:nvPr/>
        </p:nvPicPr>
        <p:blipFill>
          <a:blip r:embed="rId7"/>
          <a:stretch>
            <a:fillRect/>
          </a:stretch>
        </p:blipFill>
        <p:spPr>
          <a:xfrm>
            <a:off x="7547659" y="2719808"/>
            <a:ext cx="1273216" cy="415243"/>
          </a:xfrm>
          <a:prstGeom prst="rect">
            <a:avLst/>
          </a:prstGeom>
        </p:spPr>
      </p:pic>
      <p:sp>
        <p:nvSpPr>
          <p:cNvPr id="34" name="文本框 33">
            <a:extLst>
              <a:ext uri="{FF2B5EF4-FFF2-40B4-BE49-F238E27FC236}">
                <a16:creationId xmlns:a16="http://schemas.microsoft.com/office/drawing/2014/main" id="{33F9305F-18F9-D0CD-F53E-157DF19D05F4}"/>
              </a:ext>
            </a:extLst>
          </p:cNvPr>
          <p:cNvSpPr txBox="1"/>
          <p:nvPr/>
        </p:nvSpPr>
        <p:spPr>
          <a:xfrm>
            <a:off x="6094071" y="2795285"/>
            <a:ext cx="303256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600" b="1">
                <a:solidFill>
                  <a:schemeClr val="accent2"/>
                </a:solidFill>
                <a:latin typeface="Acumin Pro SemiCondensed"/>
              </a:rPr>
              <a:t>For panels:</a:t>
            </a:r>
          </a:p>
        </p:txBody>
      </p:sp>
      <p:pic>
        <p:nvPicPr>
          <p:cNvPr id="37" name="图片 37">
            <a:extLst>
              <a:ext uri="{FF2B5EF4-FFF2-40B4-BE49-F238E27FC236}">
                <a16:creationId xmlns:a16="http://schemas.microsoft.com/office/drawing/2014/main" id="{0AD14859-0BF1-8E1B-CABD-3827CD32FCC8}"/>
              </a:ext>
            </a:extLst>
          </p:cNvPr>
          <p:cNvPicPr>
            <a:picLocks noChangeAspect="1"/>
          </p:cNvPicPr>
          <p:nvPr/>
        </p:nvPicPr>
        <p:blipFill>
          <a:blip r:embed="rId8"/>
          <a:stretch>
            <a:fillRect/>
          </a:stretch>
        </p:blipFill>
        <p:spPr>
          <a:xfrm>
            <a:off x="7502324" y="1745044"/>
            <a:ext cx="3148314" cy="811837"/>
          </a:xfrm>
          <a:prstGeom prst="rect">
            <a:avLst/>
          </a:prstGeom>
        </p:spPr>
      </p:pic>
      <p:sp>
        <p:nvSpPr>
          <p:cNvPr id="38" name="文本框 37">
            <a:extLst>
              <a:ext uri="{FF2B5EF4-FFF2-40B4-BE49-F238E27FC236}">
                <a16:creationId xmlns:a16="http://schemas.microsoft.com/office/drawing/2014/main" id="{D36F9CC9-118F-D100-2360-E4072E6F16EB}"/>
              </a:ext>
            </a:extLst>
          </p:cNvPr>
          <p:cNvSpPr txBox="1"/>
          <p:nvPr/>
        </p:nvSpPr>
        <p:spPr>
          <a:xfrm>
            <a:off x="6094070" y="1975411"/>
            <a:ext cx="303256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600" b="1">
                <a:solidFill>
                  <a:schemeClr val="accent2"/>
                </a:solidFill>
                <a:latin typeface="Acumin Pro SemiCondensed"/>
              </a:rPr>
              <a:t>For air space:</a:t>
            </a:r>
          </a:p>
        </p:txBody>
      </p:sp>
      <p:pic>
        <p:nvPicPr>
          <p:cNvPr id="40" name="图片 40">
            <a:extLst>
              <a:ext uri="{FF2B5EF4-FFF2-40B4-BE49-F238E27FC236}">
                <a16:creationId xmlns:a16="http://schemas.microsoft.com/office/drawing/2014/main" id="{9C54D029-EA88-B69F-DF97-C2FB6BEF854C}"/>
              </a:ext>
            </a:extLst>
          </p:cNvPr>
          <p:cNvPicPr>
            <a:picLocks noChangeAspect="1"/>
          </p:cNvPicPr>
          <p:nvPr/>
        </p:nvPicPr>
        <p:blipFill>
          <a:blip r:embed="rId9"/>
          <a:stretch>
            <a:fillRect/>
          </a:stretch>
        </p:blipFill>
        <p:spPr>
          <a:xfrm>
            <a:off x="8920223" y="4791018"/>
            <a:ext cx="2743200" cy="1327105"/>
          </a:xfrm>
          <a:prstGeom prst="rect">
            <a:avLst/>
          </a:prstGeom>
        </p:spPr>
      </p:pic>
      <p:sp>
        <p:nvSpPr>
          <p:cNvPr id="41" name="文本框 40">
            <a:extLst>
              <a:ext uri="{FF2B5EF4-FFF2-40B4-BE49-F238E27FC236}">
                <a16:creationId xmlns:a16="http://schemas.microsoft.com/office/drawing/2014/main" id="{037F93E6-53B5-B639-5BA2-96B75A229B22}"/>
              </a:ext>
            </a:extLst>
          </p:cNvPr>
          <p:cNvSpPr txBox="1"/>
          <p:nvPr/>
        </p:nvSpPr>
        <p:spPr>
          <a:xfrm>
            <a:off x="7126146" y="1377385"/>
            <a:ext cx="303256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600" b="1">
                <a:solidFill>
                  <a:srgbClr val="00B0F0"/>
                </a:solidFill>
                <a:latin typeface="Acumin Pro SemiCondensed"/>
              </a:rPr>
              <a:t>Transfer Matrix Modeling</a:t>
            </a:r>
            <a:endParaRPr lang="zh-CN">
              <a:solidFill>
                <a:srgbClr val="00B0F0"/>
              </a:solidFill>
            </a:endParaRPr>
          </a:p>
        </p:txBody>
      </p:sp>
      <p:pic>
        <p:nvPicPr>
          <p:cNvPr id="2" name="图片 2">
            <a:extLst>
              <a:ext uri="{FF2B5EF4-FFF2-40B4-BE49-F238E27FC236}">
                <a16:creationId xmlns:a16="http://schemas.microsoft.com/office/drawing/2014/main" id="{F8EFFBE4-6D25-6CE9-DD6B-624BD6E738AD}"/>
              </a:ext>
            </a:extLst>
          </p:cNvPr>
          <p:cNvPicPr>
            <a:picLocks noChangeAspect="1"/>
          </p:cNvPicPr>
          <p:nvPr/>
        </p:nvPicPr>
        <p:blipFill>
          <a:blip r:embed="rId10"/>
          <a:stretch>
            <a:fillRect/>
          </a:stretch>
        </p:blipFill>
        <p:spPr>
          <a:xfrm>
            <a:off x="8302907" y="3501221"/>
            <a:ext cx="2222340" cy="578975"/>
          </a:xfrm>
          <a:prstGeom prst="rect">
            <a:avLst/>
          </a:prstGeom>
        </p:spPr>
      </p:pic>
    </p:spTree>
    <p:extLst>
      <p:ext uri="{BB962C8B-B14F-4D97-AF65-F5344CB8AC3E}">
        <p14:creationId xmlns:p14="http://schemas.microsoft.com/office/powerpoint/2010/main" val="259368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p:txBody>
          <a:bodyPr/>
          <a:lstStyle/>
          <a:p>
            <a:r>
              <a:rPr lang="en-US"/>
              <a:t>Part 1 – </a:t>
            </a:r>
            <a:r>
              <a:rPr lang="en-US" err="1"/>
              <a:t>i</a:t>
            </a:r>
            <a:r>
              <a:rPr lang="en-US"/>
              <a:t>) Unlined Double Panel System</a:t>
            </a:r>
          </a:p>
        </p:txBody>
      </p:sp>
      <p:sp>
        <p:nvSpPr>
          <p:cNvPr id="7" name="Subhead">
            <a:extLst>
              <a:ext uri="{FF2B5EF4-FFF2-40B4-BE49-F238E27FC236}">
                <a16:creationId xmlns:a16="http://schemas.microsoft.com/office/drawing/2014/main" id="{A691E43B-1A2C-4F4A-BF05-AE1D589C0464}"/>
              </a:ext>
            </a:extLst>
          </p:cNvPr>
          <p:cNvSpPr>
            <a:spLocks noGrp="1"/>
          </p:cNvSpPr>
          <p:nvPr>
            <p:ph type="subTitle" idx="1"/>
          </p:nvPr>
        </p:nvSpPr>
        <p:spPr>
          <a:xfrm>
            <a:off x="2107518" y="1345167"/>
            <a:ext cx="7988980" cy="338554"/>
          </a:xfrm>
        </p:spPr>
        <p:txBody>
          <a:bodyPr/>
          <a:lstStyle/>
          <a:p>
            <a:r>
              <a:rPr lang="en-US"/>
              <a:t>Double Panel System: Normal and Oblique Incidence</a:t>
            </a:r>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t>4/15/2022</a:t>
            </a:fld>
            <a:endParaRPr lang="en-US"/>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pPr/>
              <a:t>4</a:t>
            </a:fld>
            <a:endParaRPr lang="en-US"/>
          </a:p>
        </p:txBody>
      </p:sp>
      <p:pic>
        <p:nvPicPr>
          <p:cNvPr id="8" name="Picture 7">
            <a:extLst>
              <a:ext uri="{FF2B5EF4-FFF2-40B4-BE49-F238E27FC236}">
                <a16:creationId xmlns:a16="http://schemas.microsoft.com/office/drawing/2014/main" id="{9A1130BB-9C98-40C2-9657-B8A78DD5CE5F}"/>
              </a:ext>
            </a:extLst>
          </p:cNvPr>
          <p:cNvPicPr>
            <a:picLocks noChangeAspect="1"/>
          </p:cNvPicPr>
          <p:nvPr/>
        </p:nvPicPr>
        <p:blipFill>
          <a:blip r:embed="rId2"/>
          <a:stretch>
            <a:fillRect/>
          </a:stretch>
        </p:blipFill>
        <p:spPr>
          <a:xfrm>
            <a:off x="1572008" y="1818062"/>
            <a:ext cx="4461461" cy="3221876"/>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C7377C56-69B5-48B2-8995-C76E2BCEEEA8}"/>
              </a:ext>
            </a:extLst>
          </p:cNvPr>
          <p:cNvPicPr>
            <a:picLocks noChangeAspect="1"/>
          </p:cNvPicPr>
          <p:nvPr/>
        </p:nvPicPr>
        <p:blipFill>
          <a:blip r:embed="rId3"/>
          <a:stretch>
            <a:fillRect/>
          </a:stretch>
        </p:blipFill>
        <p:spPr>
          <a:xfrm>
            <a:off x="6411648" y="1818062"/>
            <a:ext cx="4208344" cy="3194690"/>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cxnSp>
        <p:nvCxnSpPr>
          <p:cNvPr id="16" name="Straight Arrow Connector 15">
            <a:extLst>
              <a:ext uri="{FF2B5EF4-FFF2-40B4-BE49-F238E27FC236}">
                <a16:creationId xmlns:a16="http://schemas.microsoft.com/office/drawing/2014/main" id="{3D78320B-9C67-4913-82D5-E7A3FC619366}"/>
              </a:ext>
            </a:extLst>
          </p:cNvPr>
          <p:cNvCxnSpPr/>
          <p:nvPr/>
        </p:nvCxnSpPr>
        <p:spPr>
          <a:xfrm flipV="1">
            <a:off x="3319397" y="4771626"/>
            <a:ext cx="0" cy="482252"/>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8C5819D-1696-425A-A431-E0963E5A6EE0}"/>
              </a:ext>
            </a:extLst>
          </p:cNvPr>
          <p:cNvCxnSpPr>
            <a:cxnSpLocks/>
          </p:cNvCxnSpPr>
          <p:nvPr/>
        </p:nvCxnSpPr>
        <p:spPr>
          <a:xfrm flipV="1">
            <a:off x="10292219" y="3628373"/>
            <a:ext cx="0" cy="153235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F9D99EB1-E380-4842-A6B1-16D6F20CE8DC}"/>
              </a:ext>
            </a:extLst>
          </p:cNvPr>
          <p:cNvSpPr/>
          <p:nvPr/>
        </p:nvSpPr>
        <p:spPr>
          <a:xfrm>
            <a:off x="3276645" y="5324942"/>
            <a:ext cx="1277650" cy="375781"/>
          </a:xfrm>
          <a:prstGeom prst="roundRect">
            <a:avLst/>
          </a:prstGeom>
          <a:ln w="19050">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a:t>M-A-M Resonance</a:t>
            </a:r>
            <a:endParaRPr lang="es-MX" sz="1050"/>
          </a:p>
        </p:txBody>
      </p:sp>
      <p:sp>
        <p:nvSpPr>
          <p:cNvPr id="20" name="Rectangle: Rounded Corners 19">
            <a:extLst>
              <a:ext uri="{FF2B5EF4-FFF2-40B4-BE49-F238E27FC236}">
                <a16:creationId xmlns:a16="http://schemas.microsoft.com/office/drawing/2014/main" id="{1CD5F7C6-1017-423D-AE7A-3BA83B9767AD}"/>
              </a:ext>
            </a:extLst>
          </p:cNvPr>
          <p:cNvSpPr/>
          <p:nvPr/>
        </p:nvSpPr>
        <p:spPr>
          <a:xfrm>
            <a:off x="9062690" y="5221100"/>
            <a:ext cx="1277650" cy="375781"/>
          </a:xfrm>
          <a:prstGeom prst="roundRect">
            <a:avLst/>
          </a:prstGeom>
          <a:ln w="19050">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a:t>Coincidence Frequency</a:t>
            </a:r>
            <a:endParaRPr lang="es-MX" sz="1050"/>
          </a:p>
        </p:txBody>
      </p:sp>
    </p:spTree>
    <p:extLst>
      <p:ext uri="{BB962C8B-B14F-4D97-AF65-F5344CB8AC3E}">
        <p14:creationId xmlns:p14="http://schemas.microsoft.com/office/powerpoint/2010/main" val="2810881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p:txBody>
          <a:bodyPr/>
          <a:lstStyle/>
          <a:p>
            <a:r>
              <a:rPr lang="en-US"/>
              <a:t>Part 1 – </a:t>
            </a:r>
            <a:r>
              <a:rPr lang="en-US" err="1"/>
              <a:t>i</a:t>
            </a:r>
            <a:r>
              <a:rPr lang="en-US"/>
              <a:t>) Unlined Double Panel System, cont.</a:t>
            </a:r>
          </a:p>
        </p:txBody>
      </p:sp>
      <p:sp>
        <p:nvSpPr>
          <p:cNvPr id="7" name="Subhead">
            <a:extLst>
              <a:ext uri="{FF2B5EF4-FFF2-40B4-BE49-F238E27FC236}">
                <a16:creationId xmlns:a16="http://schemas.microsoft.com/office/drawing/2014/main" id="{A691E43B-1A2C-4F4A-BF05-AE1D589C0464}"/>
              </a:ext>
            </a:extLst>
          </p:cNvPr>
          <p:cNvSpPr>
            <a:spLocks noGrp="1"/>
          </p:cNvSpPr>
          <p:nvPr>
            <p:ph type="subTitle" idx="1"/>
          </p:nvPr>
        </p:nvSpPr>
        <p:spPr>
          <a:xfrm>
            <a:off x="2107518" y="1345167"/>
            <a:ext cx="7988980" cy="338554"/>
          </a:xfrm>
        </p:spPr>
        <p:txBody>
          <a:bodyPr/>
          <a:lstStyle/>
          <a:p>
            <a:r>
              <a:rPr lang="en-US"/>
              <a:t>Double Panel System: Variation with Angle of Incidence</a:t>
            </a:r>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t>4/15/2022</a:t>
            </a:fld>
            <a:endParaRPr lang="en-US"/>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pPr/>
              <a:t>5</a:t>
            </a:fld>
            <a:endParaRPr lang="en-US"/>
          </a:p>
        </p:txBody>
      </p:sp>
      <p:sp>
        <p:nvSpPr>
          <p:cNvPr id="19" name="Rectangle: Rounded Corners 18">
            <a:extLst>
              <a:ext uri="{FF2B5EF4-FFF2-40B4-BE49-F238E27FC236}">
                <a16:creationId xmlns:a16="http://schemas.microsoft.com/office/drawing/2014/main" id="{F9D99EB1-E380-4842-A6B1-16D6F20CE8DC}"/>
              </a:ext>
            </a:extLst>
          </p:cNvPr>
          <p:cNvSpPr/>
          <p:nvPr/>
        </p:nvSpPr>
        <p:spPr>
          <a:xfrm>
            <a:off x="4311216" y="5270312"/>
            <a:ext cx="1407094" cy="375781"/>
          </a:xfrm>
          <a:prstGeom prst="roundRect">
            <a:avLst/>
          </a:prstGeom>
          <a:ln w="19050">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a:t>60 degree Coincidence Freq.</a:t>
            </a:r>
            <a:endParaRPr lang="es-MX" sz="1050"/>
          </a:p>
        </p:txBody>
      </p:sp>
      <p:pic>
        <p:nvPicPr>
          <p:cNvPr id="3" name="Picture 2">
            <a:extLst>
              <a:ext uri="{FF2B5EF4-FFF2-40B4-BE49-F238E27FC236}">
                <a16:creationId xmlns:a16="http://schemas.microsoft.com/office/drawing/2014/main" id="{F8EFBB7C-2A17-4A46-B4BB-07F1A612D97E}"/>
              </a:ext>
            </a:extLst>
          </p:cNvPr>
          <p:cNvPicPr>
            <a:picLocks noChangeAspect="1"/>
          </p:cNvPicPr>
          <p:nvPr/>
        </p:nvPicPr>
        <p:blipFill>
          <a:blip r:embed="rId2"/>
          <a:stretch>
            <a:fillRect/>
          </a:stretch>
        </p:blipFill>
        <p:spPr>
          <a:xfrm>
            <a:off x="1904961" y="1822673"/>
            <a:ext cx="4723851" cy="3415156"/>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cxnSp>
        <p:nvCxnSpPr>
          <p:cNvPr id="16" name="Straight Arrow Connector 15">
            <a:extLst>
              <a:ext uri="{FF2B5EF4-FFF2-40B4-BE49-F238E27FC236}">
                <a16:creationId xmlns:a16="http://schemas.microsoft.com/office/drawing/2014/main" id="{3D78320B-9C67-4913-82D5-E7A3FC619366}"/>
              </a:ext>
            </a:extLst>
          </p:cNvPr>
          <p:cNvCxnSpPr/>
          <p:nvPr/>
        </p:nvCxnSpPr>
        <p:spPr>
          <a:xfrm flipV="1">
            <a:off x="6259014" y="4394548"/>
            <a:ext cx="0" cy="482252"/>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8C5819D-1696-425A-A431-E0963E5A6EE0}"/>
              </a:ext>
            </a:extLst>
          </p:cNvPr>
          <p:cNvCxnSpPr>
            <a:cxnSpLocks/>
          </p:cNvCxnSpPr>
          <p:nvPr/>
        </p:nvCxnSpPr>
        <p:spPr>
          <a:xfrm flipV="1">
            <a:off x="6455255" y="3344450"/>
            <a:ext cx="0" cy="1970881"/>
          </a:xfrm>
          <a:prstGeom prst="straightConnector1">
            <a:avLst/>
          </a:prstGeom>
          <a:ln w="38100">
            <a:solidFill>
              <a:schemeClr val="accent6"/>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C4D58601-F69E-47EC-B0EA-4FA47D454E7B}"/>
              </a:ext>
            </a:extLst>
          </p:cNvPr>
          <p:cNvCxnSpPr/>
          <p:nvPr/>
        </p:nvCxnSpPr>
        <p:spPr>
          <a:xfrm rot="10800000" flipV="1">
            <a:off x="5783024" y="4864559"/>
            <a:ext cx="475990" cy="450771"/>
          </a:xfrm>
          <a:prstGeom prst="bentConnector3">
            <a:avLst/>
          </a:prstGeom>
          <a:ln w="38100">
            <a:solidFill>
              <a:schemeClr val="accent6"/>
            </a:solidFill>
          </a:ln>
        </p:spPr>
        <p:style>
          <a:lnRef idx="1">
            <a:schemeClr val="accent3"/>
          </a:lnRef>
          <a:fillRef idx="0">
            <a:schemeClr val="accent3"/>
          </a:fillRef>
          <a:effectRef idx="0">
            <a:schemeClr val="accent3"/>
          </a:effectRef>
          <a:fontRef idx="minor">
            <a:schemeClr val="tx1"/>
          </a:fontRef>
        </p:style>
      </p:cxnSp>
      <p:sp>
        <p:nvSpPr>
          <p:cNvPr id="20" name="Rectangle: Rounded Corners 19">
            <a:extLst>
              <a:ext uri="{FF2B5EF4-FFF2-40B4-BE49-F238E27FC236}">
                <a16:creationId xmlns:a16="http://schemas.microsoft.com/office/drawing/2014/main" id="{1CD5F7C6-1017-423D-AE7A-3BA83B9767AD}"/>
              </a:ext>
            </a:extLst>
          </p:cNvPr>
          <p:cNvSpPr/>
          <p:nvPr/>
        </p:nvSpPr>
        <p:spPr>
          <a:xfrm>
            <a:off x="6530411" y="5270311"/>
            <a:ext cx="1277650" cy="375781"/>
          </a:xfrm>
          <a:prstGeom prst="roundRect">
            <a:avLst/>
          </a:prstGeom>
          <a:ln w="19050">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a:t>45 degree Coincidence Freq</a:t>
            </a:r>
            <a:endParaRPr lang="es-MX" sz="1050"/>
          </a:p>
        </p:txBody>
      </p:sp>
      <p:sp>
        <p:nvSpPr>
          <p:cNvPr id="18" name="Body Text">
            <a:extLst>
              <a:ext uri="{FF2B5EF4-FFF2-40B4-BE49-F238E27FC236}">
                <a16:creationId xmlns:a16="http://schemas.microsoft.com/office/drawing/2014/main" id="{01E5211D-1181-4FA2-9759-7B58F39EB929}"/>
              </a:ext>
            </a:extLst>
          </p:cNvPr>
          <p:cNvSpPr>
            <a:spLocks noGrp="1"/>
          </p:cNvSpPr>
          <p:nvPr>
            <p:ph type="body" sz="quarter" idx="14"/>
          </p:nvPr>
        </p:nvSpPr>
        <p:spPr>
          <a:xfrm>
            <a:off x="7067351" y="1823242"/>
            <a:ext cx="3539395" cy="3411537"/>
          </a:xfrm>
        </p:spPr>
        <p:txBody>
          <a:bodyPr vert="horz" lIns="0" tIns="0" rIns="0" bIns="0" rtlCol="0" anchor="t">
            <a:normAutofit/>
          </a:bodyPr>
          <a:lstStyle/>
          <a:p>
            <a:pPr lvl="0"/>
            <a:r>
              <a:rPr lang="en-US"/>
              <a:t>As angle of incidence increases</a:t>
            </a:r>
          </a:p>
          <a:p>
            <a:pPr lvl="1"/>
            <a:r>
              <a:rPr lang="en-US"/>
              <a:t>Mass-Air-Mass resonance frequency increases</a:t>
            </a:r>
          </a:p>
          <a:p>
            <a:pPr lvl="1">
              <a:buClr>
                <a:srgbClr val="555960"/>
              </a:buClr>
            </a:pPr>
            <a:r>
              <a:rPr lang="en-US">
                <a:solidFill>
                  <a:srgbClr val="262626"/>
                </a:solidFill>
              </a:rPr>
              <a:t>Depth resonance frequency increases</a:t>
            </a:r>
          </a:p>
          <a:p>
            <a:pPr lvl="1">
              <a:buClr>
                <a:srgbClr val="555960"/>
              </a:buClr>
            </a:pPr>
            <a:r>
              <a:rPr lang="en-US">
                <a:ea typeface="+mn-lt"/>
                <a:cs typeface="+mn-lt"/>
              </a:rPr>
              <a:t>Coincidence frequency decreases</a:t>
            </a:r>
            <a:endParaRPr lang="en-US">
              <a:solidFill>
                <a:srgbClr val="262626"/>
              </a:solidFill>
            </a:endParaRPr>
          </a:p>
          <a:p>
            <a:endParaRPr lang="en-US"/>
          </a:p>
        </p:txBody>
      </p:sp>
    </p:spTree>
    <p:extLst>
      <p:ext uri="{BB962C8B-B14F-4D97-AF65-F5344CB8AC3E}">
        <p14:creationId xmlns:p14="http://schemas.microsoft.com/office/powerpoint/2010/main" val="4234324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p:txBody>
          <a:bodyPr/>
          <a:lstStyle/>
          <a:p>
            <a:r>
              <a:rPr lang="en-US"/>
              <a:t>Part 1 – ii) Insertion of Flexible Resistive Screens</a:t>
            </a:r>
          </a:p>
        </p:txBody>
      </p:sp>
      <p:sp>
        <p:nvSpPr>
          <p:cNvPr id="7" name="Subhead">
            <a:extLst>
              <a:ext uri="{FF2B5EF4-FFF2-40B4-BE49-F238E27FC236}">
                <a16:creationId xmlns:a16="http://schemas.microsoft.com/office/drawing/2014/main" id="{A691E43B-1A2C-4F4A-BF05-AE1D589C0464}"/>
              </a:ext>
            </a:extLst>
          </p:cNvPr>
          <p:cNvSpPr>
            <a:spLocks noGrp="1"/>
          </p:cNvSpPr>
          <p:nvPr>
            <p:ph type="subTitle" idx="1"/>
          </p:nvPr>
        </p:nvSpPr>
        <p:spPr>
          <a:xfrm>
            <a:off x="2107518" y="1345167"/>
            <a:ext cx="7988980" cy="338554"/>
          </a:xfrm>
        </p:spPr>
        <p:txBody>
          <a:bodyPr/>
          <a:lstStyle/>
          <a:p>
            <a:r>
              <a:rPr lang="en-US"/>
              <a:t>Insertion of various number of screens into system</a:t>
            </a:r>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t>4/15/2022</a:t>
            </a:fld>
            <a:endParaRPr lang="en-US"/>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pPr/>
              <a:t>6</a:t>
            </a:fld>
            <a:endParaRPr lang="en-US"/>
          </a:p>
        </p:txBody>
      </p:sp>
      <p:pic>
        <p:nvPicPr>
          <p:cNvPr id="12" name="Picture 11">
            <a:extLst>
              <a:ext uri="{FF2B5EF4-FFF2-40B4-BE49-F238E27FC236}">
                <a16:creationId xmlns:a16="http://schemas.microsoft.com/office/drawing/2014/main" id="{EF0F7C15-0E6A-40D5-BD8E-D7E5D4D9538B}"/>
              </a:ext>
            </a:extLst>
          </p:cNvPr>
          <p:cNvPicPr>
            <a:picLocks noChangeAspect="1"/>
          </p:cNvPicPr>
          <p:nvPr/>
        </p:nvPicPr>
        <p:blipFill>
          <a:blip r:embed="rId2"/>
          <a:stretch>
            <a:fillRect/>
          </a:stretch>
        </p:blipFill>
        <p:spPr>
          <a:xfrm>
            <a:off x="2107518" y="1879405"/>
            <a:ext cx="4854139" cy="3772431"/>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76CB1A8-88ED-4897-90AE-3B16463D0F87}"/>
                  </a:ext>
                </a:extLst>
              </p:cNvPr>
              <p:cNvSpPr txBox="1"/>
              <p:nvPr/>
            </p:nvSpPr>
            <p:spPr>
              <a:xfrm>
                <a:off x="7816427" y="2185557"/>
                <a:ext cx="1950149"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𝑓</m:t>
                          </m:r>
                        </m:sub>
                      </m:sSub>
                      <m:r>
                        <a:rPr lang="en-US" b="0" i="1" smtClean="0">
                          <a:latin typeface="Cambria Math" panose="02040503050406030204" pitchFamily="18" charset="0"/>
                        </a:rPr>
                        <m:t>=1000 (</m:t>
                      </m:r>
                      <m:r>
                        <a:rPr lang="en-US" b="0" i="1" smtClean="0">
                          <a:latin typeface="Cambria Math" panose="02040503050406030204" pitchFamily="18" charset="0"/>
                        </a:rPr>
                        <m:t>𝑅𝑎𝑦𝑙𝑠</m:t>
                      </m:r>
                      <m:r>
                        <a:rPr lang="en-US" b="0" i="1" smtClean="0">
                          <a:latin typeface="Cambria Math" panose="02040503050406030204" pitchFamily="18" charset="0"/>
                        </a:rPr>
                        <m:t>)</m:t>
                      </m:r>
                    </m:oMath>
                  </m:oMathPara>
                </a14:m>
                <a:endParaRPr lang="es-MX"/>
              </a:p>
            </p:txBody>
          </p:sp>
        </mc:Choice>
        <mc:Fallback xmlns="">
          <p:sp>
            <p:nvSpPr>
              <p:cNvPr id="13" name="TextBox 12">
                <a:extLst>
                  <a:ext uri="{FF2B5EF4-FFF2-40B4-BE49-F238E27FC236}">
                    <a16:creationId xmlns:a16="http://schemas.microsoft.com/office/drawing/2014/main" id="{876CB1A8-88ED-4897-90AE-3B16463D0F87}"/>
                  </a:ext>
                </a:extLst>
              </p:cNvPr>
              <p:cNvSpPr txBox="1">
                <a:spLocks noRot="1" noChangeAspect="1" noMove="1" noResize="1" noEditPoints="1" noAdjustHandles="1" noChangeArrowheads="1" noChangeShapeType="1" noTextEdit="1"/>
              </p:cNvSpPr>
              <p:nvPr/>
            </p:nvSpPr>
            <p:spPr>
              <a:xfrm>
                <a:off x="7816427" y="2185557"/>
                <a:ext cx="1950149" cy="299249"/>
              </a:xfrm>
              <a:prstGeom prst="rect">
                <a:avLst/>
              </a:prstGeom>
              <a:blipFill>
                <a:blip r:embed="rId3"/>
                <a:stretch>
                  <a:fillRect l="-2188" t="-2041" r="-3750" b="-2857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3709B0F-0AFA-4B95-9839-5D0C33ADEE97}"/>
              </a:ext>
            </a:extLst>
          </p:cNvPr>
          <p:cNvSpPr txBox="1"/>
          <p:nvPr/>
        </p:nvSpPr>
        <p:spPr>
          <a:xfrm>
            <a:off x="7651127" y="1877780"/>
            <a:ext cx="2280751" cy="307777"/>
          </a:xfrm>
          <a:prstGeom prst="rect">
            <a:avLst/>
          </a:prstGeom>
          <a:noFill/>
        </p:spPr>
        <p:txBody>
          <a:bodyPr wrap="square" rtlCol="0">
            <a:spAutoFit/>
          </a:bodyPr>
          <a:lstStyle/>
          <a:p>
            <a:r>
              <a:rPr lang="en-US" sz="1400"/>
              <a:t>Arbitrarily Chosen Values:</a:t>
            </a:r>
            <a:endParaRPr lang="es-MX" sz="1400"/>
          </a:p>
        </p:txBody>
      </p:sp>
      <p:sp>
        <p:nvSpPr>
          <p:cNvPr id="2" name="文本框 1">
            <a:extLst>
              <a:ext uri="{FF2B5EF4-FFF2-40B4-BE49-F238E27FC236}">
                <a16:creationId xmlns:a16="http://schemas.microsoft.com/office/drawing/2014/main" id="{51FB496A-068C-1754-62B2-66140E85BDE0}"/>
              </a:ext>
            </a:extLst>
          </p:cNvPr>
          <p:cNvSpPr txBox="1"/>
          <p:nvPr/>
        </p:nvSpPr>
        <p:spPr>
          <a:xfrm>
            <a:off x="9354273" y="2438399"/>
            <a:ext cx="27431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600"/>
              <a:t>in total</a:t>
            </a:r>
          </a:p>
        </p:txBody>
      </p:sp>
      <p:sp>
        <p:nvSpPr>
          <p:cNvPr id="3" name="Body Text">
            <a:extLst>
              <a:ext uri="{FF2B5EF4-FFF2-40B4-BE49-F238E27FC236}">
                <a16:creationId xmlns:a16="http://schemas.microsoft.com/office/drawing/2014/main" id="{33534BD4-BDFE-D16E-8AF0-18AB4C94C28B}"/>
              </a:ext>
            </a:extLst>
          </p:cNvPr>
          <p:cNvSpPr>
            <a:spLocks noGrp="1"/>
          </p:cNvSpPr>
          <p:nvPr>
            <p:ph type="body" sz="quarter" idx="14"/>
          </p:nvPr>
        </p:nvSpPr>
        <p:spPr>
          <a:xfrm>
            <a:off x="7183098" y="2836026"/>
            <a:ext cx="3539395" cy="3411537"/>
          </a:xfrm>
        </p:spPr>
        <p:txBody>
          <a:bodyPr vert="horz" lIns="0" tIns="0" rIns="0" bIns="0" rtlCol="0" anchor="t">
            <a:normAutofit/>
          </a:bodyPr>
          <a:lstStyle/>
          <a:p>
            <a:r>
              <a:rPr lang="en-US">
                <a:latin typeface="Acumin Pro"/>
              </a:rPr>
              <a:t>With insertion of screens</a:t>
            </a:r>
            <a:endParaRPr lang="en-US"/>
          </a:p>
          <a:p>
            <a:pPr lvl="1"/>
            <a:r>
              <a:rPr lang="en-US"/>
              <a:t>Mass-Air-Mass resonance and coincidence frequency changes little.</a:t>
            </a:r>
          </a:p>
          <a:p>
            <a:pPr lvl="1">
              <a:buClr>
                <a:srgbClr val="555960"/>
              </a:buClr>
            </a:pPr>
            <a:r>
              <a:rPr lang="en-US">
                <a:solidFill>
                  <a:srgbClr val="262626"/>
                </a:solidFill>
              </a:rPr>
              <a:t>Depth resonances are eliminated.</a:t>
            </a:r>
          </a:p>
          <a:p>
            <a:pPr lvl="1">
              <a:buClr>
                <a:srgbClr val="555960"/>
              </a:buClr>
            </a:pPr>
            <a:r>
              <a:rPr lang="en-US">
                <a:solidFill>
                  <a:srgbClr val="262626"/>
                </a:solidFill>
              </a:rPr>
              <a:t>For a constant total mass, the more screens inserted, the higher the transmission loss is.</a:t>
            </a:r>
          </a:p>
          <a:p>
            <a:pPr lvl="1">
              <a:buClr>
                <a:srgbClr val="555960"/>
              </a:buClr>
            </a:pPr>
            <a:endParaRPr lang="en-US">
              <a:solidFill>
                <a:srgbClr val="262626"/>
              </a:solidFill>
            </a:endParaRPr>
          </a:p>
          <a:p>
            <a:pPr lvl="1">
              <a:buClr>
                <a:srgbClr val="555960"/>
              </a:buClr>
            </a:pPr>
            <a:endParaRPr lang="en-US">
              <a:solidFill>
                <a:srgbClr val="262626"/>
              </a:solidFill>
            </a:endParaRPr>
          </a:p>
          <a:p>
            <a:endParaRPr lang="en-US"/>
          </a:p>
        </p:txBody>
      </p:sp>
      <p:pic>
        <p:nvPicPr>
          <p:cNvPr id="8" name="图片 8">
            <a:extLst>
              <a:ext uri="{FF2B5EF4-FFF2-40B4-BE49-F238E27FC236}">
                <a16:creationId xmlns:a16="http://schemas.microsoft.com/office/drawing/2014/main" id="{23D6BB1D-AB63-2249-D33A-4A75485FE9C2}"/>
              </a:ext>
            </a:extLst>
          </p:cNvPr>
          <p:cNvPicPr>
            <a:picLocks noChangeAspect="1"/>
          </p:cNvPicPr>
          <p:nvPr/>
        </p:nvPicPr>
        <p:blipFill>
          <a:blip r:embed="rId4"/>
          <a:stretch>
            <a:fillRect/>
          </a:stretch>
        </p:blipFill>
        <p:spPr>
          <a:xfrm>
            <a:off x="7695235" y="2433652"/>
            <a:ext cx="1807580" cy="399177"/>
          </a:xfrm>
          <a:prstGeom prst="rect">
            <a:avLst/>
          </a:prstGeom>
        </p:spPr>
      </p:pic>
    </p:spTree>
    <p:extLst>
      <p:ext uri="{BB962C8B-B14F-4D97-AF65-F5344CB8AC3E}">
        <p14:creationId xmlns:p14="http://schemas.microsoft.com/office/powerpoint/2010/main" val="1377537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p:txBody>
          <a:bodyPr/>
          <a:lstStyle/>
          <a:p>
            <a:r>
              <a:rPr lang="en-US">
                <a:latin typeface="Acumin Pro ExtraCondensed"/>
              </a:rPr>
              <a:t>Part 1 – iii) The Solution, Parameter Selection</a:t>
            </a:r>
          </a:p>
        </p:txBody>
      </p:sp>
      <p:sp>
        <p:nvSpPr>
          <p:cNvPr id="7" name="Subhead">
            <a:extLst>
              <a:ext uri="{FF2B5EF4-FFF2-40B4-BE49-F238E27FC236}">
                <a16:creationId xmlns:a16="http://schemas.microsoft.com/office/drawing/2014/main" id="{A691E43B-1A2C-4F4A-BF05-AE1D589C0464}"/>
              </a:ext>
            </a:extLst>
          </p:cNvPr>
          <p:cNvSpPr>
            <a:spLocks noGrp="1"/>
          </p:cNvSpPr>
          <p:nvPr>
            <p:ph type="subTitle" idx="1"/>
          </p:nvPr>
        </p:nvSpPr>
        <p:spPr>
          <a:xfrm>
            <a:off x="1909205" y="1305201"/>
            <a:ext cx="2497611" cy="338554"/>
          </a:xfrm>
        </p:spPr>
        <p:txBody>
          <a:bodyPr/>
          <a:lstStyle/>
          <a:p>
            <a:r>
              <a:rPr lang="en-US"/>
              <a:t>Number of Screens</a:t>
            </a:r>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t>4/15/2022</a:t>
            </a:fld>
            <a:endParaRPr lang="en-US"/>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pPr/>
              <a:t>7</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1B1EBC0-0E3B-45A0-B29C-487947BFD622}"/>
                  </a:ext>
                </a:extLst>
              </p:cNvPr>
              <p:cNvSpPr txBox="1"/>
              <p:nvPr/>
            </p:nvSpPr>
            <p:spPr>
              <a:xfrm>
                <a:off x="2499241" y="2043361"/>
                <a:ext cx="1712328" cy="5732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s-MX"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𝑑</m:t>
                          </m:r>
                        </m:sub>
                      </m:sSub>
                      <m:r>
                        <a:rPr lang="en-US" i="1">
                          <a:latin typeface="Cambria Math" panose="02040503050406030204" pitchFamily="18" charset="0"/>
                          <a:ea typeface="Cambria Math" panose="02040503050406030204" pitchFamily="18" charset="0"/>
                        </a:rPr>
                        <m:t>≈</m:t>
                      </m:r>
                      <m:r>
                        <a:rPr lang="en-US">
                          <a:latin typeface="Cambria Math" panose="02040503050406030204" pitchFamily="18" charset="0"/>
                        </a:rPr>
                        <m:t>2</m:t>
                      </m:r>
                      <m:r>
                        <m:rPr>
                          <m:sty m:val="p"/>
                        </m:rPr>
                        <a:rPr lang="el-GR" i="1">
                          <a:latin typeface="Cambria Math" panose="02040503050406030204" pitchFamily="18" charset="0"/>
                          <a:ea typeface="Cambria Math" panose="02040503050406030204" pitchFamily="18" charset="0"/>
                        </a:rPr>
                        <m:t>π</m:t>
                      </m:r>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𝑑</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𝑓</m:t>
                              </m:r>
                            </m:sub>
                          </m:sSub>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𝑠</m:t>
                              </m:r>
                            </m:sub>
                          </m:sSub>
                        </m:den>
                      </m:f>
                    </m:oMath>
                  </m:oMathPara>
                </a14:m>
                <a:endParaRPr lang="es-MX"/>
              </a:p>
            </p:txBody>
          </p:sp>
        </mc:Choice>
        <mc:Fallback xmlns="">
          <p:sp>
            <p:nvSpPr>
              <p:cNvPr id="3" name="TextBox 2">
                <a:extLst>
                  <a:ext uri="{FF2B5EF4-FFF2-40B4-BE49-F238E27FC236}">
                    <a16:creationId xmlns:a16="http://schemas.microsoft.com/office/drawing/2014/main" id="{61B1EBC0-0E3B-45A0-B29C-487947BFD622}"/>
                  </a:ext>
                </a:extLst>
              </p:cNvPr>
              <p:cNvSpPr txBox="1">
                <a:spLocks noRot="1" noChangeAspect="1" noMove="1" noResize="1" noEditPoints="1" noAdjustHandles="1" noChangeArrowheads="1" noChangeShapeType="1" noTextEdit="1"/>
              </p:cNvSpPr>
              <p:nvPr/>
            </p:nvSpPr>
            <p:spPr>
              <a:xfrm>
                <a:off x="2499241" y="2043361"/>
                <a:ext cx="1712328" cy="573234"/>
              </a:xfrm>
              <a:prstGeom prst="rect">
                <a:avLst/>
              </a:prstGeom>
              <a:blipFill>
                <a:blip r:embed="rId2"/>
                <a:stretch>
                  <a:fillRect/>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96C7BDD8-3DE4-4285-BFA6-63D0E4FB5195}"/>
              </a:ext>
            </a:extLst>
          </p:cNvPr>
          <p:cNvSpPr/>
          <p:nvPr/>
        </p:nvSpPr>
        <p:spPr>
          <a:xfrm>
            <a:off x="6179611" y="2305622"/>
            <a:ext cx="316632" cy="181469"/>
          </a:xfrm>
          <a:prstGeom prst="rightArrow">
            <a:avLst/>
          </a:prstGeom>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MX"/>
          </a:p>
        </p:txBody>
      </p:sp>
      <p:sp>
        <p:nvSpPr>
          <p:cNvPr id="10" name="TextBox 9">
            <a:extLst>
              <a:ext uri="{FF2B5EF4-FFF2-40B4-BE49-F238E27FC236}">
                <a16:creationId xmlns:a16="http://schemas.microsoft.com/office/drawing/2014/main" id="{202F0173-1899-49C1-A367-C4C1A3D3E060}"/>
              </a:ext>
            </a:extLst>
          </p:cNvPr>
          <p:cNvSpPr txBox="1"/>
          <p:nvPr/>
        </p:nvSpPr>
        <p:spPr>
          <a:xfrm>
            <a:off x="1909205" y="1689692"/>
            <a:ext cx="2880986" cy="307777"/>
          </a:xfrm>
          <a:prstGeom prst="rect">
            <a:avLst/>
          </a:prstGeom>
          <a:noFill/>
        </p:spPr>
        <p:txBody>
          <a:bodyPr wrap="square" rtlCol="0">
            <a:spAutoFit/>
          </a:bodyPr>
          <a:lstStyle/>
          <a:p>
            <a:r>
              <a:rPr lang="en-US" sz="1400"/>
              <a:t>Decoupling Frequency of Screens:</a:t>
            </a:r>
            <a:endParaRPr lang="es-MX" sz="1400"/>
          </a:p>
        </p:txBody>
      </p:sp>
      <p:sp>
        <p:nvSpPr>
          <p:cNvPr id="11" name="TextBox 10">
            <a:extLst>
              <a:ext uri="{FF2B5EF4-FFF2-40B4-BE49-F238E27FC236}">
                <a16:creationId xmlns:a16="http://schemas.microsoft.com/office/drawing/2014/main" id="{77A286D3-E3C7-43EE-B3BF-60EEA2329922}"/>
              </a:ext>
            </a:extLst>
          </p:cNvPr>
          <p:cNvSpPr txBox="1"/>
          <p:nvPr/>
        </p:nvSpPr>
        <p:spPr>
          <a:xfrm>
            <a:off x="5154219" y="1669430"/>
            <a:ext cx="2880986" cy="307777"/>
          </a:xfrm>
          <a:prstGeom prst="rect">
            <a:avLst/>
          </a:prstGeom>
          <a:noFill/>
        </p:spPr>
        <p:txBody>
          <a:bodyPr wrap="square" rtlCol="0">
            <a:spAutoFit/>
          </a:bodyPr>
          <a:lstStyle/>
          <a:p>
            <a:r>
              <a:rPr lang="en-US" sz="1400"/>
              <a:t>Maximize Total Mass of Screens:</a:t>
            </a:r>
            <a:endParaRPr lang="es-MX" sz="140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1684B9-FF60-4969-B8CF-D421C07CFC5E}"/>
                  </a:ext>
                </a:extLst>
              </p:cNvPr>
              <p:cNvSpPr txBox="1"/>
              <p:nvPr/>
            </p:nvSpPr>
            <p:spPr>
              <a:xfrm>
                <a:off x="5264202" y="2245256"/>
                <a:ext cx="839525"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n-US" b="0" i="1" smtClean="0">
                              <a:latin typeface="Cambria Math" panose="02040503050406030204" pitchFamily="18" charset="0"/>
                            </a:rPr>
                            <m:t>𝑚</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sub>
                      </m:sSub>
                      <m:r>
                        <a:rPr lang="en-US" b="0" i="0" smtClean="0">
                          <a:latin typeface="Cambria Math" panose="02040503050406030204" pitchFamily="18" charset="0"/>
                        </a:rPr>
                        <m:t>=2</m:t>
                      </m:r>
                    </m:oMath>
                  </m:oMathPara>
                </a14:m>
                <a:endParaRPr lang="en-US" b="0"/>
              </a:p>
            </p:txBody>
          </p:sp>
        </mc:Choice>
        <mc:Fallback xmlns="">
          <p:sp>
            <p:nvSpPr>
              <p:cNvPr id="12" name="TextBox 11">
                <a:extLst>
                  <a:ext uri="{FF2B5EF4-FFF2-40B4-BE49-F238E27FC236}">
                    <a16:creationId xmlns:a16="http://schemas.microsoft.com/office/drawing/2014/main" id="{5D1684B9-FF60-4969-B8CF-D421C07CFC5E}"/>
                  </a:ext>
                </a:extLst>
              </p:cNvPr>
              <p:cNvSpPr txBox="1">
                <a:spLocks noRot="1" noChangeAspect="1" noMove="1" noResize="1" noEditPoints="1" noAdjustHandles="1" noChangeArrowheads="1" noChangeShapeType="1" noTextEdit="1"/>
              </p:cNvSpPr>
              <p:nvPr/>
            </p:nvSpPr>
            <p:spPr>
              <a:xfrm>
                <a:off x="5264202" y="2245256"/>
                <a:ext cx="839525" cy="302199"/>
              </a:xfrm>
              <a:prstGeom prst="rect">
                <a:avLst/>
              </a:prstGeom>
              <a:blipFill>
                <a:blip r:embed="rId3"/>
                <a:stretch>
                  <a:fillRect l="-3650" r="-5839"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ABE6DFC-524E-4E9A-ADF0-5F30D1EDB4D0}"/>
                  </a:ext>
                </a:extLst>
              </p:cNvPr>
              <p:cNvSpPr txBox="1"/>
              <p:nvPr/>
            </p:nvSpPr>
            <p:spPr>
              <a:xfrm>
                <a:off x="6572127" y="2090682"/>
                <a:ext cx="1179874"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𝑠</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𝑛</m:t>
                          </m:r>
                        </m:den>
                      </m:f>
                      <m:r>
                        <a:rPr lang="en-US" b="0" i="0"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den>
                      </m:f>
                    </m:oMath>
                  </m:oMathPara>
                </a14:m>
                <a:endParaRPr lang="en-US" b="0"/>
              </a:p>
            </p:txBody>
          </p:sp>
        </mc:Choice>
        <mc:Fallback xmlns="">
          <p:sp>
            <p:nvSpPr>
              <p:cNvPr id="14" name="TextBox 13">
                <a:extLst>
                  <a:ext uri="{FF2B5EF4-FFF2-40B4-BE49-F238E27FC236}">
                    <a16:creationId xmlns:a16="http://schemas.microsoft.com/office/drawing/2014/main" id="{2ABE6DFC-524E-4E9A-ADF0-5F30D1EDB4D0}"/>
                  </a:ext>
                </a:extLst>
              </p:cNvPr>
              <p:cNvSpPr txBox="1">
                <a:spLocks noRot="1" noChangeAspect="1" noMove="1" noResize="1" noEditPoints="1" noAdjustHandles="1" noChangeArrowheads="1" noChangeShapeType="1" noTextEdit="1"/>
              </p:cNvSpPr>
              <p:nvPr/>
            </p:nvSpPr>
            <p:spPr>
              <a:xfrm>
                <a:off x="6572127" y="2090682"/>
                <a:ext cx="1179874" cy="52591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AF02063-B633-4F96-ABEE-CDC1706BA9EC}"/>
                  </a:ext>
                </a:extLst>
              </p:cNvPr>
              <p:cNvSpPr txBox="1"/>
              <p:nvPr/>
            </p:nvSpPr>
            <p:spPr>
              <a:xfrm>
                <a:off x="2605595" y="2678668"/>
                <a:ext cx="12708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𝑑</m:t>
                          </m:r>
                        </m:sub>
                      </m:sSub>
                      <m:r>
                        <a:rPr lang="en-US" b="0" i="0" smtClean="0">
                          <a:latin typeface="Cambria Math" panose="02040503050406030204" pitchFamily="18" charset="0"/>
                        </a:rPr>
                        <m:t>=500 </m:t>
                      </m:r>
                      <m:r>
                        <m:rPr>
                          <m:sty m:val="p"/>
                        </m:rPr>
                        <a:rPr lang="en-US" b="0" i="0" smtClean="0">
                          <a:latin typeface="Cambria Math" panose="02040503050406030204" pitchFamily="18" charset="0"/>
                        </a:rPr>
                        <m:t>Hz</m:t>
                      </m:r>
                    </m:oMath>
                  </m:oMathPara>
                </a14:m>
                <a:endParaRPr lang="es-MX"/>
              </a:p>
            </p:txBody>
          </p:sp>
        </mc:Choice>
        <mc:Fallback xmlns="">
          <p:sp>
            <p:nvSpPr>
              <p:cNvPr id="16" name="TextBox 15">
                <a:extLst>
                  <a:ext uri="{FF2B5EF4-FFF2-40B4-BE49-F238E27FC236}">
                    <a16:creationId xmlns:a16="http://schemas.microsoft.com/office/drawing/2014/main" id="{1AF02063-B633-4F96-ABEE-CDC1706BA9EC}"/>
                  </a:ext>
                </a:extLst>
              </p:cNvPr>
              <p:cNvSpPr txBox="1">
                <a:spLocks noRot="1" noChangeAspect="1" noMove="1" noResize="1" noEditPoints="1" noAdjustHandles="1" noChangeArrowheads="1" noChangeShapeType="1" noTextEdit="1"/>
              </p:cNvSpPr>
              <p:nvPr/>
            </p:nvSpPr>
            <p:spPr>
              <a:xfrm>
                <a:off x="2605595" y="2678668"/>
                <a:ext cx="1270861" cy="276999"/>
              </a:xfrm>
              <a:prstGeom prst="rect">
                <a:avLst/>
              </a:prstGeom>
              <a:blipFill>
                <a:blip r:embed="rId5"/>
                <a:stretch>
                  <a:fillRect l="-5742" r="-3828" b="-3478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A826AD1B-1933-4849-98E0-8505DA0FE4FB}"/>
              </a:ext>
            </a:extLst>
          </p:cNvPr>
          <p:cNvSpPr txBox="1"/>
          <p:nvPr/>
        </p:nvSpPr>
        <p:spPr>
          <a:xfrm>
            <a:off x="8503605" y="1689692"/>
            <a:ext cx="2880986" cy="307777"/>
          </a:xfrm>
          <a:prstGeom prst="rect">
            <a:avLst/>
          </a:prstGeom>
          <a:noFill/>
        </p:spPr>
        <p:txBody>
          <a:bodyPr wrap="square" rtlCol="0">
            <a:spAutoFit/>
          </a:bodyPr>
          <a:lstStyle/>
          <a:p>
            <a:r>
              <a:rPr lang="en-US" sz="1400"/>
              <a:t>Flow Resistance:</a:t>
            </a:r>
            <a:endParaRPr lang="es-MX" sz="140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F70567B-6AC5-4946-A8F2-3E869F784FEB}"/>
                  </a:ext>
                </a:extLst>
              </p:cNvPr>
              <p:cNvSpPr txBox="1"/>
              <p:nvPr/>
            </p:nvSpPr>
            <p:spPr>
              <a:xfrm>
                <a:off x="8635214" y="2204013"/>
                <a:ext cx="1308884" cy="299249"/>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𝑓</m:t>
                        </m:r>
                      </m:sub>
                    </m:sSub>
                    <m:r>
                      <a:rPr lang="en-US" b="0" i="1" smtClean="0">
                        <a:latin typeface="Cambria Math" panose="02040503050406030204" pitchFamily="18" charset="0"/>
                      </a:rPr>
                      <m:t>=</m:t>
                    </m:r>
                  </m:oMath>
                </a14:m>
                <a:r>
                  <a:rPr lang="en-US"/>
                  <a:t> </a:t>
                </a:r>
                <a14:m>
                  <m:oMath xmlns:m="http://schemas.openxmlformats.org/officeDocument/2006/math">
                    <m:r>
                      <a:rPr lang="en-US">
                        <a:latin typeface="Cambria Math" panose="02040503050406030204" pitchFamily="18" charset="0"/>
                      </a:rPr>
                      <m:t>2</m:t>
                    </m:r>
                    <m:r>
                      <m:rPr>
                        <m:sty m:val="p"/>
                      </m:rPr>
                      <a:rPr lang="el-GR" i="1">
                        <a:latin typeface="Cambria Math" panose="02040503050406030204" pitchFamily="18" charset="0"/>
                        <a:ea typeface="Cambria Math" panose="02040503050406030204" pitchFamily="18" charset="0"/>
                      </a:rPr>
                      <m:t>π</m:t>
                    </m:r>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𝑠</m:t>
                        </m:r>
                      </m:sub>
                    </m:sSub>
                  </m:oMath>
                </a14:m>
                <a:endParaRPr lang="es-MX"/>
              </a:p>
            </p:txBody>
          </p:sp>
        </mc:Choice>
        <mc:Fallback xmlns="">
          <p:sp>
            <p:nvSpPr>
              <p:cNvPr id="20" name="TextBox 19">
                <a:extLst>
                  <a:ext uri="{FF2B5EF4-FFF2-40B4-BE49-F238E27FC236}">
                    <a16:creationId xmlns:a16="http://schemas.microsoft.com/office/drawing/2014/main" id="{6F70567B-6AC5-4946-A8F2-3E869F784FEB}"/>
                  </a:ext>
                </a:extLst>
              </p:cNvPr>
              <p:cNvSpPr txBox="1">
                <a:spLocks noRot="1" noChangeAspect="1" noMove="1" noResize="1" noEditPoints="1" noAdjustHandles="1" noChangeArrowheads="1" noChangeShapeType="1" noTextEdit="1"/>
              </p:cNvSpPr>
              <p:nvPr/>
            </p:nvSpPr>
            <p:spPr>
              <a:xfrm>
                <a:off x="8635214" y="2204013"/>
                <a:ext cx="1308884" cy="299249"/>
              </a:xfrm>
              <a:prstGeom prst="rect">
                <a:avLst/>
              </a:prstGeom>
              <a:blipFill>
                <a:blip r:embed="rId6"/>
                <a:stretch>
                  <a:fillRect l="-6542" t="-2041" r="-1869" b="-28571"/>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09294697-280B-4F8B-83B7-9FC0585A5B08}"/>
              </a:ext>
            </a:extLst>
          </p:cNvPr>
          <p:cNvSpPr txBox="1"/>
          <p:nvPr/>
        </p:nvSpPr>
        <p:spPr>
          <a:xfrm>
            <a:off x="8761628" y="1134941"/>
            <a:ext cx="2085583" cy="340519"/>
          </a:xfrm>
          <a:prstGeom prst="roundRect">
            <a:avLst/>
          </a:prstGeom>
          <a:noFill/>
          <a:ln w="19050">
            <a:solidFill>
              <a:schemeClr val="accent6"/>
            </a:solidFill>
          </a:ln>
        </p:spPr>
        <p:txBody>
          <a:bodyPr wrap="square" rtlCol="0">
            <a:spAutoFit/>
          </a:bodyPr>
          <a:lstStyle/>
          <a:p>
            <a:r>
              <a:rPr lang="en-US" sz="1400"/>
              <a:t>Using identical screens</a:t>
            </a:r>
            <a:endParaRPr lang="es-MX" sz="1400"/>
          </a:p>
        </p:txBody>
      </p:sp>
      <p:pic>
        <p:nvPicPr>
          <p:cNvPr id="41" name="Picture 40">
            <a:extLst>
              <a:ext uri="{FF2B5EF4-FFF2-40B4-BE49-F238E27FC236}">
                <a16:creationId xmlns:a16="http://schemas.microsoft.com/office/drawing/2014/main" id="{78E4A415-E8E3-40BA-A185-7D4E63418A81}"/>
              </a:ext>
            </a:extLst>
          </p:cNvPr>
          <p:cNvPicPr>
            <a:picLocks noChangeAspect="1"/>
          </p:cNvPicPr>
          <p:nvPr/>
        </p:nvPicPr>
        <p:blipFill>
          <a:blip r:embed="rId7"/>
          <a:stretch>
            <a:fillRect/>
          </a:stretch>
        </p:blipFill>
        <p:spPr>
          <a:xfrm>
            <a:off x="1448891" y="3220976"/>
            <a:ext cx="2957925" cy="2095792"/>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sp>
        <p:nvSpPr>
          <p:cNvPr id="42" name="TextBox 41">
            <a:extLst>
              <a:ext uri="{FF2B5EF4-FFF2-40B4-BE49-F238E27FC236}">
                <a16:creationId xmlns:a16="http://schemas.microsoft.com/office/drawing/2014/main" id="{D0EF1DFC-6F6B-4DCE-8343-FF150D9EC118}"/>
              </a:ext>
            </a:extLst>
          </p:cNvPr>
          <p:cNvSpPr txBox="1"/>
          <p:nvPr/>
        </p:nvSpPr>
        <p:spPr>
          <a:xfrm>
            <a:off x="1872028" y="5398910"/>
            <a:ext cx="2111650" cy="307777"/>
          </a:xfrm>
          <a:prstGeom prst="rect">
            <a:avLst/>
          </a:prstGeom>
          <a:noFill/>
        </p:spPr>
        <p:txBody>
          <a:bodyPr wrap="square" rtlCol="0">
            <a:spAutoFit/>
          </a:bodyPr>
          <a:lstStyle/>
          <a:p>
            <a:pPr algn="ctr"/>
            <a:r>
              <a:rPr lang="en-US" sz="1400"/>
              <a:t>Wide Range of Screens</a:t>
            </a:r>
            <a:endParaRPr lang="es-MX" sz="1400"/>
          </a:p>
        </p:txBody>
      </p:sp>
      <p:sp>
        <p:nvSpPr>
          <p:cNvPr id="45" name="TextBox 44">
            <a:extLst>
              <a:ext uri="{FF2B5EF4-FFF2-40B4-BE49-F238E27FC236}">
                <a16:creationId xmlns:a16="http://schemas.microsoft.com/office/drawing/2014/main" id="{CBAAF599-ABE0-455D-8B23-A7A1C4F680DB}"/>
              </a:ext>
            </a:extLst>
          </p:cNvPr>
          <p:cNvSpPr txBox="1"/>
          <p:nvPr/>
        </p:nvSpPr>
        <p:spPr>
          <a:xfrm>
            <a:off x="7657110" y="5383459"/>
            <a:ext cx="3110754" cy="738664"/>
          </a:xfrm>
          <a:prstGeom prst="rect">
            <a:avLst/>
          </a:prstGeom>
          <a:solidFill>
            <a:schemeClr val="accent4"/>
          </a:solidFill>
        </p:spPr>
        <p:txBody>
          <a:bodyPr wrap="square" rtlCol="0">
            <a:spAutoFit/>
          </a:bodyPr>
          <a:lstStyle/>
          <a:p>
            <a:pPr algn="ctr"/>
            <a:r>
              <a:rPr lang="en-US" sz="1400"/>
              <a:t>Minimum Number of Screens to Avoid High Frequency Depth Resonances</a:t>
            </a:r>
            <a:endParaRPr lang="es-MX" sz="1400"/>
          </a:p>
        </p:txBody>
      </p:sp>
      <p:pic>
        <p:nvPicPr>
          <p:cNvPr id="47" name="Picture 46">
            <a:extLst>
              <a:ext uri="{FF2B5EF4-FFF2-40B4-BE49-F238E27FC236}">
                <a16:creationId xmlns:a16="http://schemas.microsoft.com/office/drawing/2014/main" id="{F13D2A30-0F05-4CD4-9F1E-ED4FE78DE923}"/>
              </a:ext>
            </a:extLst>
          </p:cNvPr>
          <p:cNvPicPr>
            <a:picLocks noChangeAspect="1"/>
          </p:cNvPicPr>
          <p:nvPr/>
        </p:nvPicPr>
        <p:blipFill>
          <a:blip r:embed="rId8"/>
          <a:stretch>
            <a:fillRect/>
          </a:stretch>
        </p:blipFill>
        <p:spPr>
          <a:xfrm>
            <a:off x="4659217" y="3218527"/>
            <a:ext cx="2929346" cy="2095792"/>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pic>
        <p:nvPicPr>
          <p:cNvPr id="49" name="Picture 48">
            <a:extLst>
              <a:ext uri="{FF2B5EF4-FFF2-40B4-BE49-F238E27FC236}">
                <a16:creationId xmlns:a16="http://schemas.microsoft.com/office/drawing/2014/main" id="{EEFF02E8-4386-4003-88BA-0CA4255EE324}"/>
              </a:ext>
            </a:extLst>
          </p:cNvPr>
          <p:cNvPicPr>
            <a:picLocks noChangeAspect="1"/>
          </p:cNvPicPr>
          <p:nvPr/>
        </p:nvPicPr>
        <p:blipFill>
          <a:blip r:embed="rId9"/>
          <a:stretch>
            <a:fillRect/>
          </a:stretch>
        </p:blipFill>
        <p:spPr>
          <a:xfrm>
            <a:off x="7840965" y="3220976"/>
            <a:ext cx="2880986" cy="2097012"/>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5926A5D-A66B-40DE-AA56-6A22D3BBA500}"/>
                  </a:ext>
                </a:extLst>
              </p:cNvPr>
              <p:cNvSpPr txBox="1"/>
              <p:nvPr/>
            </p:nvSpPr>
            <p:spPr>
              <a:xfrm>
                <a:off x="5701600" y="2677231"/>
                <a:ext cx="1741054" cy="215444"/>
              </a:xfrm>
              <a:prstGeom prst="rect">
                <a:avLst/>
              </a:prstGeom>
              <a:noFill/>
            </p:spPr>
            <p:txBody>
              <a:bodyPr wrap="none" lIns="0" tIns="0" rIns="0" bIns="0" rtlCol="0">
                <a:spAutoFit/>
              </a:bodyPr>
              <a:lstStyle/>
              <a:p>
                <a:r>
                  <a:rPr lang="en-US" sz="1400" b="0"/>
                  <a:t>n</a:t>
                </a:r>
                <a14:m>
                  <m:oMath xmlns:m="http://schemas.openxmlformats.org/officeDocument/2006/math">
                    <m:r>
                      <a:rPr lang="en-US" sz="1400" b="0" i="0" smtClean="0">
                        <a:latin typeface="Cambria Math" panose="02040503050406030204" pitchFamily="18" charset="0"/>
                      </a:rPr>
                      <m:t>=</m:t>
                    </m:r>
                    <m:r>
                      <m:rPr>
                        <m:sty m:val="p"/>
                      </m:rPr>
                      <a:rPr lang="en-US" sz="1400" b="0" i="0" smtClean="0">
                        <a:latin typeface="Cambria Math" panose="02040503050406030204" pitchFamily="18" charset="0"/>
                      </a:rPr>
                      <m:t>Number</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of</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Screens</m:t>
                    </m:r>
                  </m:oMath>
                </a14:m>
                <a:endParaRPr lang="es-MX" sz="1400"/>
              </a:p>
            </p:txBody>
          </p:sp>
        </mc:Choice>
        <mc:Fallback xmlns="">
          <p:sp>
            <p:nvSpPr>
              <p:cNvPr id="50" name="TextBox 49">
                <a:extLst>
                  <a:ext uri="{FF2B5EF4-FFF2-40B4-BE49-F238E27FC236}">
                    <a16:creationId xmlns:a16="http://schemas.microsoft.com/office/drawing/2014/main" id="{E5926A5D-A66B-40DE-AA56-6A22D3BBA500}"/>
                  </a:ext>
                </a:extLst>
              </p:cNvPr>
              <p:cNvSpPr txBox="1">
                <a:spLocks noRot="1" noChangeAspect="1" noMove="1" noResize="1" noEditPoints="1" noAdjustHandles="1" noChangeArrowheads="1" noChangeShapeType="1" noTextEdit="1"/>
              </p:cNvSpPr>
              <p:nvPr/>
            </p:nvSpPr>
            <p:spPr>
              <a:xfrm>
                <a:off x="5701600" y="2677231"/>
                <a:ext cx="1741054" cy="215444"/>
              </a:xfrm>
              <a:prstGeom prst="rect">
                <a:avLst/>
              </a:prstGeom>
              <a:blipFill>
                <a:blip r:embed="rId10"/>
                <a:stretch>
                  <a:fillRect l="-6294" t="-25000" r="-2098" b="-47222"/>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B3AA2B5B-2EE1-47E2-B74D-3352CBB78C91}"/>
              </a:ext>
            </a:extLst>
          </p:cNvPr>
          <p:cNvSpPr txBox="1"/>
          <p:nvPr/>
        </p:nvSpPr>
        <p:spPr>
          <a:xfrm>
            <a:off x="4403438" y="5383459"/>
            <a:ext cx="3382356" cy="523220"/>
          </a:xfrm>
          <a:prstGeom prst="rect">
            <a:avLst/>
          </a:prstGeom>
          <a:noFill/>
        </p:spPr>
        <p:txBody>
          <a:bodyPr wrap="square" rtlCol="0">
            <a:spAutoFit/>
          </a:bodyPr>
          <a:lstStyle/>
          <a:p>
            <a:pPr algn="ctr"/>
            <a:r>
              <a:rPr lang="en-US" sz="1400"/>
              <a:t>Convergence Test to Avoid High Frequency Depth Resonances</a:t>
            </a:r>
            <a:endParaRPr lang="es-MX" sz="1400"/>
          </a:p>
        </p:txBody>
      </p:sp>
    </p:spTree>
    <p:extLst>
      <p:ext uri="{BB962C8B-B14F-4D97-AF65-F5344CB8AC3E}">
        <p14:creationId xmlns:p14="http://schemas.microsoft.com/office/powerpoint/2010/main" val="461477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p:txBody>
          <a:bodyPr/>
          <a:lstStyle/>
          <a:p>
            <a:r>
              <a:rPr lang="en-US">
                <a:latin typeface="Acumin Pro ExtraCondensed"/>
              </a:rPr>
              <a:t>Part 1 – iii) The Solution, Parameter Selection, cont.</a:t>
            </a:r>
          </a:p>
        </p:txBody>
      </p:sp>
      <p:sp>
        <p:nvSpPr>
          <p:cNvPr id="7" name="Subhead">
            <a:extLst>
              <a:ext uri="{FF2B5EF4-FFF2-40B4-BE49-F238E27FC236}">
                <a16:creationId xmlns:a16="http://schemas.microsoft.com/office/drawing/2014/main" id="{A691E43B-1A2C-4F4A-BF05-AE1D589C0464}"/>
              </a:ext>
            </a:extLst>
          </p:cNvPr>
          <p:cNvSpPr>
            <a:spLocks noGrp="1"/>
          </p:cNvSpPr>
          <p:nvPr>
            <p:ph type="subTitle" idx="1"/>
          </p:nvPr>
        </p:nvSpPr>
        <p:spPr>
          <a:xfrm>
            <a:off x="2107518" y="1345167"/>
            <a:ext cx="7988980" cy="338554"/>
          </a:xfrm>
        </p:spPr>
        <p:txBody>
          <a:bodyPr/>
          <a:lstStyle/>
          <a:p>
            <a:r>
              <a:rPr lang="en-US"/>
              <a:t>Decoupling Frequency</a:t>
            </a:r>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t>4/15/2022</a:t>
            </a:fld>
            <a:endParaRPr lang="en-US"/>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pPr/>
              <a:t>8</a:t>
            </a:fld>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20D4585-F109-48AF-BC79-7AFCA194A045}"/>
                  </a:ext>
                </a:extLst>
              </p:cNvPr>
              <p:cNvSpPr txBox="1"/>
              <p:nvPr/>
            </p:nvSpPr>
            <p:spPr>
              <a:xfrm>
                <a:off x="8503041" y="4076776"/>
                <a:ext cx="1545531" cy="276999"/>
              </a:xfrm>
              <a:prstGeom prst="rect">
                <a:avLst/>
              </a:prstGeom>
              <a:noFill/>
            </p:spPr>
            <p:txBody>
              <a:bodyPr wrap="square" lIns="0" tIns="0" rIns="0" bIns="0" rtlCol="0">
                <a:spAutoFit/>
              </a:bodyPr>
              <a:lstStyle/>
              <a:p>
                <a14:m>
                  <m:oMath xmlns:m="http://schemas.openxmlformats.org/officeDocument/2006/math">
                    <m:sSub>
                      <m:sSubPr>
                        <m:ctrlPr>
                          <a:rPr lang="es-MX" i="1" smtClean="0">
                            <a:latin typeface="Cambria Math" panose="02040503050406030204" pitchFamily="18" charset="0"/>
                          </a:rPr>
                        </m:ctrlPr>
                      </m:sSubPr>
                      <m:e>
                        <m:r>
                          <a:rPr lang="en-US" b="0" i="1" smtClean="0">
                            <a:latin typeface="Cambria Math" panose="02040503050406030204" pitchFamily="18" charset="0"/>
                          </a:rPr>
                          <m:t>2</m:t>
                        </m:r>
                        <m:r>
                          <a:rPr lang="en-US" b="0" i="1" smtClean="0">
                            <a:latin typeface="Cambria Math" panose="02040503050406030204" pitchFamily="18" charset="0"/>
                          </a:rPr>
                          <m:t>𝑓</m:t>
                        </m:r>
                      </m:e>
                      <m:sub>
                        <m:r>
                          <a:rPr lang="en-US" b="0" i="1" smtClean="0">
                            <a:latin typeface="Cambria Math" panose="02040503050406030204" pitchFamily="18" charset="0"/>
                          </a:rPr>
                          <m:t>𝑑</m:t>
                        </m:r>
                      </m:sub>
                    </m:sSub>
                    <m:r>
                      <a:rPr lang="en-US" b="0" i="1" smtClean="0">
                        <a:latin typeface="Cambria Math" panose="02040503050406030204" pitchFamily="18" charset="0"/>
                      </a:rPr>
                      <m:t>=1000 </m:t>
                    </m:r>
                    <m:r>
                      <a:rPr lang="en-US" b="0" i="1" smtClean="0">
                        <a:latin typeface="Cambria Math" panose="02040503050406030204" pitchFamily="18" charset="0"/>
                      </a:rPr>
                      <m:t>𝐻𝑧</m:t>
                    </m:r>
                  </m:oMath>
                </a14:m>
                <a:r>
                  <a:rPr lang="es-MX"/>
                  <a:t> </a:t>
                </a:r>
              </a:p>
            </p:txBody>
          </p:sp>
        </mc:Choice>
        <mc:Fallback xmlns="">
          <p:sp>
            <p:nvSpPr>
              <p:cNvPr id="27" name="TextBox 26">
                <a:extLst>
                  <a:ext uri="{FF2B5EF4-FFF2-40B4-BE49-F238E27FC236}">
                    <a16:creationId xmlns:a16="http://schemas.microsoft.com/office/drawing/2014/main" id="{E20D4585-F109-48AF-BC79-7AFCA194A045}"/>
                  </a:ext>
                </a:extLst>
              </p:cNvPr>
              <p:cNvSpPr txBox="1">
                <a:spLocks noRot="1" noChangeAspect="1" noMove="1" noResize="1" noEditPoints="1" noAdjustHandles="1" noChangeArrowheads="1" noChangeShapeType="1" noTextEdit="1"/>
              </p:cNvSpPr>
              <p:nvPr/>
            </p:nvSpPr>
            <p:spPr>
              <a:xfrm>
                <a:off x="8503041" y="4076776"/>
                <a:ext cx="1545531" cy="276999"/>
              </a:xfrm>
              <a:prstGeom prst="rect">
                <a:avLst/>
              </a:prstGeom>
              <a:blipFill>
                <a:blip r:embed="rId2"/>
                <a:stretch>
                  <a:fillRect l="-7115" r="-791"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1FF5A64-7A5F-4FB1-B551-C264C05FCF0F}"/>
                  </a:ext>
                </a:extLst>
              </p:cNvPr>
              <p:cNvSpPr txBox="1"/>
              <p:nvPr/>
            </p:nvSpPr>
            <p:spPr>
              <a:xfrm>
                <a:off x="2027655" y="3914727"/>
                <a:ext cx="1510863" cy="424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skw"/>
                          <m:ctrlPr>
                            <a:rPr lang="en-US" b="0" i="1" smtClean="0">
                              <a:latin typeface="Cambria Math" panose="02040503050406030204" pitchFamily="18" charset="0"/>
                            </a:rPr>
                          </m:ctrlPr>
                        </m:fPr>
                        <m:num>
                          <m:sSub>
                            <m:sSubPr>
                              <m:ctrlPr>
                                <a:rPr lang="es-MX"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𝑑</m:t>
                              </m:r>
                            </m:sub>
                          </m:sSub>
                        </m:num>
                        <m:den>
                          <m:r>
                            <a:rPr lang="en-US" b="0" i="1" smtClean="0">
                              <a:latin typeface="Cambria Math" panose="02040503050406030204" pitchFamily="18" charset="0"/>
                            </a:rPr>
                            <m:t>5</m:t>
                          </m:r>
                        </m:den>
                      </m:f>
                      <m:r>
                        <a:rPr lang="en-US" b="0" i="1" smtClean="0">
                          <a:latin typeface="Cambria Math" panose="02040503050406030204" pitchFamily="18" charset="0"/>
                        </a:rPr>
                        <m:t>=100 </m:t>
                      </m:r>
                      <m:r>
                        <a:rPr lang="en-US" b="0" i="1" smtClean="0">
                          <a:latin typeface="Cambria Math" panose="02040503050406030204" pitchFamily="18" charset="0"/>
                        </a:rPr>
                        <m:t>𝐻𝑧</m:t>
                      </m:r>
                    </m:oMath>
                  </m:oMathPara>
                </a14:m>
                <a:endParaRPr lang="es-MX"/>
              </a:p>
            </p:txBody>
          </p:sp>
        </mc:Choice>
        <mc:Fallback xmlns="">
          <p:sp>
            <p:nvSpPr>
              <p:cNvPr id="28" name="TextBox 27">
                <a:extLst>
                  <a:ext uri="{FF2B5EF4-FFF2-40B4-BE49-F238E27FC236}">
                    <a16:creationId xmlns:a16="http://schemas.microsoft.com/office/drawing/2014/main" id="{11FF5A64-7A5F-4FB1-B551-C264C05FCF0F}"/>
                  </a:ext>
                </a:extLst>
              </p:cNvPr>
              <p:cNvSpPr txBox="1">
                <a:spLocks noRot="1" noChangeAspect="1" noMove="1" noResize="1" noEditPoints="1" noAdjustHandles="1" noChangeArrowheads="1" noChangeShapeType="1" noTextEdit="1"/>
              </p:cNvSpPr>
              <p:nvPr/>
            </p:nvSpPr>
            <p:spPr>
              <a:xfrm>
                <a:off x="2027655" y="3914727"/>
                <a:ext cx="1510863" cy="42415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D50B991-E8EF-49F0-BDA7-87877FC4B929}"/>
                  </a:ext>
                </a:extLst>
              </p:cNvPr>
              <p:cNvSpPr txBox="1"/>
              <p:nvPr/>
            </p:nvSpPr>
            <p:spPr>
              <a:xfrm>
                <a:off x="7718554" y="4536569"/>
                <a:ext cx="2964786"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r>
                        <a:rPr lang="en-US" b="0" i="0" smtClean="0">
                          <a:latin typeface="Cambria Math" panose="02040503050406030204" pitchFamily="18" charset="0"/>
                        </a:rPr>
                        <m:t>=</m:t>
                      </m:r>
                      <m:r>
                        <a:rPr lang="en-US">
                          <a:latin typeface="Cambria Math" panose="02040503050406030204" pitchFamily="18" charset="0"/>
                        </a:rPr>
                        <m:t>2</m:t>
                      </m:r>
                      <m:r>
                        <m:rPr>
                          <m:sty m:val="p"/>
                        </m:rPr>
                        <a:rPr lang="el-GR" i="1">
                          <a:latin typeface="Cambria Math" panose="02040503050406030204" pitchFamily="18" charset="0"/>
                          <a:ea typeface="Cambria Math" panose="02040503050406030204" pitchFamily="18" charset="0"/>
                        </a:rPr>
                        <m:t>π</m:t>
                      </m:r>
                      <m:r>
                        <a:rPr lang="en-US" b="0" i="1" smtClean="0">
                          <a:latin typeface="Cambria Math" panose="02040503050406030204" pitchFamily="18" charset="0"/>
                          <a:ea typeface="Cambria Math" panose="02040503050406030204" pitchFamily="18" charset="0"/>
                        </a:rPr>
                        <m:t>(2</m:t>
                      </m:r>
                      <m:sSub>
                        <m:sSubPr>
                          <m:ctrlPr>
                            <a:rPr lang="es-MX"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𝑑</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rPr>
                        <m:t>838 </m:t>
                      </m:r>
                      <m:r>
                        <m:rPr>
                          <m:sty m:val="p"/>
                        </m:rPr>
                        <a:rPr lang="en-US" b="0" i="0" smtClean="0">
                          <a:latin typeface="Cambria Math" panose="02040503050406030204" pitchFamily="18" charset="0"/>
                        </a:rPr>
                        <m:t>Rayls</m:t>
                      </m:r>
                    </m:oMath>
                  </m:oMathPara>
                </a14:m>
                <a:endParaRPr lang="es-MX"/>
              </a:p>
            </p:txBody>
          </p:sp>
        </mc:Choice>
        <mc:Fallback xmlns="">
          <p:sp>
            <p:nvSpPr>
              <p:cNvPr id="30" name="TextBox 29">
                <a:extLst>
                  <a:ext uri="{FF2B5EF4-FFF2-40B4-BE49-F238E27FC236}">
                    <a16:creationId xmlns:a16="http://schemas.microsoft.com/office/drawing/2014/main" id="{AD50B991-E8EF-49F0-BDA7-87877FC4B929}"/>
                  </a:ext>
                </a:extLst>
              </p:cNvPr>
              <p:cNvSpPr txBox="1">
                <a:spLocks noRot="1" noChangeAspect="1" noMove="1" noResize="1" noEditPoints="1" noAdjustHandles="1" noChangeArrowheads="1" noChangeShapeType="1" noTextEdit="1"/>
              </p:cNvSpPr>
              <p:nvPr/>
            </p:nvSpPr>
            <p:spPr>
              <a:xfrm>
                <a:off x="7718554" y="4536569"/>
                <a:ext cx="2964786" cy="299249"/>
              </a:xfrm>
              <a:prstGeom prst="rect">
                <a:avLst/>
              </a:prstGeom>
              <a:blipFill>
                <a:blip r:embed="rId4"/>
                <a:stretch>
                  <a:fillRect l="-1232" r="-2259"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C5F3623-8211-413A-88CF-2AD1584483E3}"/>
                  </a:ext>
                </a:extLst>
              </p:cNvPr>
              <p:cNvSpPr txBox="1"/>
              <p:nvPr/>
            </p:nvSpPr>
            <p:spPr>
              <a:xfrm>
                <a:off x="1577007" y="4357735"/>
                <a:ext cx="2592889"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r>
                        <a:rPr lang="en-US" b="0" i="0" smtClean="0">
                          <a:latin typeface="Cambria Math" panose="02040503050406030204" pitchFamily="18" charset="0"/>
                        </a:rPr>
                        <m:t>=</m:t>
                      </m:r>
                      <m:r>
                        <a:rPr lang="en-US">
                          <a:latin typeface="Cambria Math" panose="02040503050406030204" pitchFamily="18" charset="0"/>
                        </a:rPr>
                        <m:t>2</m:t>
                      </m:r>
                      <m:r>
                        <m:rPr>
                          <m:sty m:val="p"/>
                        </m:rPr>
                        <a:rPr lang="el-GR" i="1">
                          <a:latin typeface="Cambria Math" panose="02040503050406030204" pitchFamily="18" charset="0"/>
                          <a:ea typeface="Cambria Math" panose="02040503050406030204" pitchFamily="18" charset="0"/>
                        </a:rPr>
                        <m:t>π</m:t>
                      </m:r>
                      <m:f>
                        <m:fPr>
                          <m:ctrlPr>
                            <a:rPr lang="el-GR" i="1">
                              <a:latin typeface="Cambria Math" panose="02040503050406030204" pitchFamily="18" charset="0"/>
                              <a:ea typeface="Cambria Math" panose="02040503050406030204" pitchFamily="18" charset="0"/>
                            </a:rPr>
                          </m:ctrlPr>
                        </m:fPr>
                        <m:num>
                          <m:sSub>
                            <m:sSubPr>
                              <m:ctrlPr>
                                <a:rPr lang="es-MX"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𝑑</m:t>
                              </m:r>
                            </m:sub>
                          </m:sSub>
                        </m:num>
                        <m:den>
                          <m:r>
                            <a:rPr lang="en-US" b="0" i="1" smtClean="0">
                              <a:latin typeface="Cambria Math" panose="02040503050406030204" pitchFamily="18" charset="0"/>
                            </a:rPr>
                            <m:t>5</m:t>
                          </m:r>
                        </m:den>
                      </m:f>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rPr>
                        <m:t>84 </m:t>
                      </m:r>
                      <m:r>
                        <m:rPr>
                          <m:sty m:val="p"/>
                        </m:rPr>
                        <a:rPr lang="en-US" b="0" i="0" smtClean="0">
                          <a:latin typeface="Cambria Math" panose="02040503050406030204" pitchFamily="18" charset="0"/>
                        </a:rPr>
                        <m:t>Rayls</m:t>
                      </m:r>
                    </m:oMath>
                  </m:oMathPara>
                </a14:m>
                <a:endParaRPr lang="es-MX"/>
              </a:p>
            </p:txBody>
          </p:sp>
        </mc:Choice>
        <mc:Fallback xmlns="">
          <p:sp>
            <p:nvSpPr>
              <p:cNvPr id="31" name="TextBox 30">
                <a:extLst>
                  <a:ext uri="{FF2B5EF4-FFF2-40B4-BE49-F238E27FC236}">
                    <a16:creationId xmlns:a16="http://schemas.microsoft.com/office/drawing/2014/main" id="{9C5F3623-8211-413A-88CF-2AD1584483E3}"/>
                  </a:ext>
                </a:extLst>
              </p:cNvPr>
              <p:cNvSpPr txBox="1">
                <a:spLocks noRot="1" noChangeAspect="1" noMove="1" noResize="1" noEditPoints="1" noAdjustHandles="1" noChangeArrowheads="1" noChangeShapeType="1" noTextEdit="1"/>
              </p:cNvSpPr>
              <p:nvPr/>
            </p:nvSpPr>
            <p:spPr>
              <a:xfrm>
                <a:off x="1577007" y="4357735"/>
                <a:ext cx="2592889" cy="52475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5369C88-3A1A-483B-ACAD-A0AAEB8C40C8}"/>
                  </a:ext>
                </a:extLst>
              </p:cNvPr>
              <p:cNvSpPr txBox="1"/>
              <p:nvPr/>
            </p:nvSpPr>
            <p:spPr>
              <a:xfrm>
                <a:off x="7042566" y="1048310"/>
                <a:ext cx="3767364" cy="581933"/>
              </a:xfrm>
              <a:prstGeom prst="roundRect">
                <a:avLst/>
              </a:prstGeom>
              <a:noFill/>
              <a:ln w="19050">
                <a:solidFill>
                  <a:schemeClr val="accent6"/>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n-US" b="0" i="1" smtClean="0">
                              <a:latin typeface="Cambria Math" panose="02040503050406030204" pitchFamily="18" charset="0"/>
                            </a:rPr>
                            <m:t>𝐹𝑜𝑟</m:t>
                          </m:r>
                          <m:r>
                            <a:rPr lang="en-US" b="0" i="1" smtClean="0">
                              <a:latin typeface="Cambria Math" panose="02040503050406030204" pitchFamily="18" charset="0"/>
                            </a:rPr>
                            <m:t> 15 </m:t>
                          </m:r>
                          <m:r>
                            <a:rPr lang="en-US" b="0" i="1" smtClean="0">
                              <a:latin typeface="Cambria Math" panose="02040503050406030204" pitchFamily="18" charset="0"/>
                            </a:rPr>
                            <m:t>𝑆𝑐𝑟𝑒𝑒𝑛𝑠</m:t>
                          </m:r>
                          <m:r>
                            <a:rPr lang="en-US" b="0" i="1" smtClean="0">
                              <a:latin typeface="Cambria Math" panose="02040503050406030204" pitchFamily="18" charset="0"/>
                            </a:rPr>
                            <m:t>: </m:t>
                          </m:r>
                          <m:r>
                            <a:rPr lang="en-US" b="0" i="1" smtClean="0">
                              <a:latin typeface="Cambria Math" panose="02040503050406030204" pitchFamily="18" charset="0"/>
                            </a:rPr>
                            <m:t>𝑚</m:t>
                          </m:r>
                        </m:e>
                        <m:sub>
                          <m:r>
                            <a:rPr lang="en-US" b="0" i="1" smtClean="0">
                              <a:latin typeface="Cambria Math" panose="02040503050406030204" pitchFamily="18" charset="0"/>
                            </a:rPr>
                            <m:t>𝑠</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15</m:t>
                          </m:r>
                        </m:den>
                      </m:f>
                      <m:r>
                        <a:rPr lang="en-US" b="0" i="1" smtClean="0">
                          <a:latin typeface="Cambria Math" panose="02040503050406030204" pitchFamily="18" charset="0"/>
                        </a:rPr>
                        <m:t>=</m:t>
                      </m:r>
                      <m:r>
                        <a:rPr lang="en-US" b="0" i="0" smtClean="0">
                          <a:latin typeface="Cambria Math" panose="02040503050406030204" pitchFamily="18" charset="0"/>
                        </a:rPr>
                        <m:t>.133 </m:t>
                      </m:r>
                      <m:f>
                        <m:fPr>
                          <m:ctrlPr>
                            <a:rPr lang="en-US" b="0" i="1" smtClean="0">
                              <a:latin typeface="Cambria Math" panose="02040503050406030204" pitchFamily="18" charset="0"/>
                            </a:rPr>
                          </m:ctrlPr>
                        </m:fPr>
                        <m:num>
                          <m:r>
                            <a:rPr lang="en-US" b="0" i="1" smtClean="0">
                              <a:latin typeface="Cambria Math" panose="02040503050406030204" pitchFamily="18" charset="0"/>
                            </a:rPr>
                            <m:t>𝑘𝑔</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den>
                      </m:f>
                    </m:oMath>
                  </m:oMathPara>
                </a14:m>
                <a:endParaRPr lang="es-MX"/>
              </a:p>
            </p:txBody>
          </p:sp>
        </mc:Choice>
        <mc:Fallback xmlns="">
          <p:sp>
            <p:nvSpPr>
              <p:cNvPr id="32" name="TextBox 31">
                <a:extLst>
                  <a:ext uri="{FF2B5EF4-FFF2-40B4-BE49-F238E27FC236}">
                    <a16:creationId xmlns:a16="http://schemas.microsoft.com/office/drawing/2014/main" id="{05369C88-3A1A-483B-ACAD-A0AAEB8C40C8}"/>
                  </a:ext>
                </a:extLst>
              </p:cNvPr>
              <p:cNvSpPr txBox="1">
                <a:spLocks noRot="1" noChangeAspect="1" noMove="1" noResize="1" noEditPoints="1" noAdjustHandles="1" noChangeArrowheads="1" noChangeShapeType="1" noTextEdit="1"/>
              </p:cNvSpPr>
              <p:nvPr/>
            </p:nvSpPr>
            <p:spPr>
              <a:xfrm>
                <a:off x="7042566" y="1048310"/>
                <a:ext cx="3767364" cy="581933"/>
              </a:xfrm>
              <a:prstGeom prst="roundRect">
                <a:avLst/>
              </a:prstGeom>
              <a:blipFill>
                <a:blip r:embed="rId6"/>
                <a:stretch>
                  <a:fillRect/>
                </a:stretch>
              </a:blipFill>
              <a:ln w="1905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EB6BBE2-E9B5-4ADA-8F3F-387D62E3A7A0}"/>
                  </a:ext>
                </a:extLst>
              </p:cNvPr>
              <p:cNvSpPr txBox="1"/>
              <p:nvPr/>
            </p:nvSpPr>
            <p:spPr>
              <a:xfrm>
                <a:off x="1277628" y="5028590"/>
                <a:ext cx="3191645" cy="836329"/>
              </a:xfrm>
              <a:prstGeom prst="roundRect">
                <a:avLst/>
              </a:prstGeom>
              <a:solidFill>
                <a:schemeClr val="accent4"/>
              </a:solidFill>
              <a:ln w="19050">
                <a:solidFill>
                  <a:schemeClr val="accent6"/>
                </a:solidFill>
              </a:ln>
            </p:spPr>
            <p:txBody>
              <a:bodyPr wrap="square" rtlCol="0">
                <a:spAutoFit/>
              </a:bodyPr>
              <a:lstStyle/>
              <a:p>
                <a:pPr algn="ctr"/>
                <a:r>
                  <a:rPr lang="en-US" sz="1400"/>
                  <a:t>As </a:t>
                </a:r>
                <a14:m>
                  <m:oMath xmlns:m="http://schemas.openxmlformats.org/officeDocument/2006/math">
                    <m:sSub>
                      <m:sSubPr>
                        <m:ctrlPr>
                          <a:rPr lang="es-MX" sz="140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𝑑</m:t>
                        </m:r>
                      </m:sub>
                    </m:sSub>
                  </m:oMath>
                </a14:m>
                <a:r>
                  <a:rPr lang="es-MX" sz="1400"/>
                  <a:t> </a:t>
                </a:r>
                <a:r>
                  <a:rPr lang="es-MX" sz="1400" err="1"/>
                  <a:t>decreases</a:t>
                </a:r>
                <a:r>
                  <a:rPr lang="es-MX" sz="1400"/>
                  <a:t>, </a:t>
                </a:r>
                <a14:m>
                  <m:oMath xmlns:m="http://schemas.openxmlformats.org/officeDocument/2006/math">
                    <m:sSub>
                      <m:sSubPr>
                        <m:ctrlPr>
                          <a:rPr lang="es-MX"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𝑓</m:t>
                        </m:r>
                      </m:sub>
                    </m:sSub>
                  </m:oMath>
                </a14:m>
                <a:r>
                  <a:rPr lang="es-MX" sz="1400"/>
                  <a:t> </a:t>
                </a:r>
                <a:r>
                  <a:rPr lang="es-MX" sz="1400" err="1"/>
                  <a:t>decreases</a:t>
                </a:r>
                <a:r>
                  <a:rPr lang="es-MX" sz="1400"/>
                  <a:t>, and </a:t>
                </a:r>
                <a:r>
                  <a:rPr lang="es-MX" sz="1400" err="1"/>
                  <a:t>the</a:t>
                </a:r>
                <a:r>
                  <a:rPr lang="es-MX" sz="1400"/>
                  <a:t> </a:t>
                </a:r>
                <a:r>
                  <a:rPr lang="es-MX" sz="1400" err="1"/>
                  <a:t>system</a:t>
                </a:r>
                <a:r>
                  <a:rPr lang="es-MX" sz="1400"/>
                  <a:t> response </a:t>
                </a:r>
                <a:r>
                  <a:rPr lang="es-MX" sz="1400" err="1"/>
                  <a:t>approaches</a:t>
                </a:r>
                <a:r>
                  <a:rPr lang="es-MX" sz="1400"/>
                  <a:t> </a:t>
                </a:r>
                <a:r>
                  <a:rPr lang="es-MX" sz="1400" err="1"/>
                  <a:t>the</a:t>
                </a:r>
                <a:r>
                  <a:rPr lang="es-MX" sz="1400"/>
                  <a:t> </a:t>
                </a:r>
                <a:r>
                  <a:rPr lang="es-MX" sz="1400" err="1"/>
                  <a:t>unlined</a:t>
                </a:r>
                <a:r>
                  <a:rPr lang="es-MX" sz="1400"/>
                  <a:t> </a:t>
                </a:r>
                <a:r>
                  <a:rPr lang="es-MX" sz="1400" err="1"/>
                  <a:t>double</a:t>
                </a:r>
                <a:r>
                  <a:rPr lang="es-MX" sz="1400"/>
                  <a:t> panel</a:t>
                </a:r>
              </a:p>
            </p:txBody>
          </p:sp>
        </mc:Choice>
        <mc:Fallback xmlns="">
          <p:sp>
            <p:nvSpPr>
              <p:cNvPr id="38" name="TextBox 37">
                <a:extLst>
                  <a:ext uri="{FF2B5EF4-FFF2-40B4-BE49-F238E27FC236}">
                    <a16:creationId xmlns:a16="http://schemas.microsoft.com/office/drawing/2014/main" id="{1EB6BBE2-E9B5-4ADA-8F3F-387D62E3A7A0}"/>
                  </a:ext>
                </a:extLst>
              </p:cNvPr>
              <p:cNvSpPr txBox="1">
                <a:spLocks noRot="1" noChangeAspect="1" noMove="1" noResize="1" noEditPoints="1" noAdjustHandles="1" noChangeArrowheads="1" noChangeShapeType="1" noTextEdit="1"/>
              </p:cNvSpPr>
              <p:nvPr/>
            </p:nvSpPr>
            <p:spPr>
              <a:xfrm>
                <a:off x="1277628" y="5028590"/>
                <a:ext cx="3191645" cy="836329"/>
              </a:xfrm>
              <a:prstGeom prst="roundRect">
                <a:avLst/>
              </a:prstGeom>
              <a:blipFill>
                <a:blip r:embed="rId7"/>
                <a:stretch>
                  <a:fillRect b="-714"/>
                </a:stretch>
              </a:blipFill>
              <a:ln w="19050">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296F1AA-C73F-47AD-B4DD-83D376387577}"/>
                  </a:ext>
                </a:extLst>
              </p:cNvPr>
              <p:cNvSpPr txBox="1"/>
              <p:nvPr/>
            </p:nvSpPr>
            <p:spPr>
              <a:xfrm>
                <a:off x="7744629" y="5028589"/>
                <a:ext cx="3065405" cy="836329"/>
              </a:xfrm>
              <a:prstGeom prst="roundRect">
                <a:avLst/>
              </a:prstGeom>
              <a:noFill/>
              <a:ln w="19050">
                <a:solidFill>
                  <a:schemeClr val="accent6"/>
                </a:solidFill>
              </a:ln>
            </p:spPr>
            <p:txBody>
              <a:bodyPr wrap="square" rtlCol="0">
                <a:spAutoFit/>
              </a:bodyPr>
              <a:lstStyle/>
              <a:p>
                <a:pPr algn="ctr"/>
                <a:r>
                  <a:rPr lang="en-US" sz="1400"/>
                  <a:t>As </a:t>
                </a:r>
                <a14:m>
                  <m:oMath xmlns:m="http://schemas.openxmlformats.org/officeDocument/2006/math">
                    <m:sSub>
                      <m:sSubPr>
                        <m:ctrlPr>
                          <a:rPr lang="es-MX" sz="1400" i="1" smtClean="0">
                            <a:latin typeface="Cambria Math" panose="02040503050406030204" pitchFamily="18" charset="0"/>
                          </a:rPr>
                        </m:ctrlPr>
                      </m:sSubPr>
                      <m:e>
                        <m:r>
                          <a:rPr lang="en-US" sz="1400" b="0" i="1" smtClean="0">
                            <a:latin typeface="Cambria Math" panose="02040503050406030204" pitchFamily="18" charset="0"/>
                          </a:rPr>
                          <m:t>𝑓</m:t>
                        </m:r>
                      </m:e>
                      <m:sub>
                        <m:r>
                          <a:rPr lang="en-US" sz="1400" b="0" i="1" smtClean="0">
                            <a:latin typeface="Cambria Math" panose="02040503050406030204" pitchFamily="18" charset="0"/>
                          </a:rPr>
                          <m:t>𝑑</m:t>
                        </m:r>
                      </m:sub>
                    </m:sSub>
                  </m:oMath>
                </a14:m>
                <a:r>
                  <a:rPr lang="es-MX" sz="1400"/>
                  <a:t> increases, </a:t>
                </a:r>
                <a14:m>
                  <m:oMath xmlns:m="http://schemas.openxmlformats.org/officeDocument/2006/math">
                    <m:sSub>
                      <m:sSubPr>
                        <m:ctrlPr>
                          <a:rPr lang="es-MX" sz="1400" i="1">
                            <a:latin typeface="Cambria Math" panose="02040503050406030204" pitchFamily="18" charset="0"/>
                          </a:rPr>
                        </m:ctrlPr>
                      </m:sSubPr>
                      <m:e>
                        <m:r>
                          <a:rPr lang="en-US" sz="1400" i="1">
                            <a:latin typeface="Cambria Math" panose="02040503050406030204" pitchFamily="18" charset="0"/>
                          </a:rPr>
                          <m:t>𝑅</m:t>
                        </m:r>
                      </m:e>
                      <m:sub>
                        <m:r>
                          <a:rPr lang="en-US" sz="1400" i="1">
                            <a:latin typeface="Cambria Math" panose="02040503050406030204" pitchFamily="18" charset="0"/>
                          </a:rPr>
                          <m:t>𝑓</m:t>
                        </m:r>
                      </m:sub>
                    </m:sSub>
                  </m:oMath>
                </a14:m>
                <a:r>
                  <a:rPr lang="es-MX" sz="1400"/>
                  <a:t> </a:t>
                </a:r>
                <a:r>
                  <a:rPr lang="es-MX" sz="1400" err="1"/>
                  <a:t>increases</a:t>
                </a:r>
                <a:r>
                  <a:rPr lang="es-MX" sz="1400"/>
                  <a:t>, and TL </a:t>
                </a:r>
                <a:r>
                  <a:rPr lang="es-MX" sz="1400" err="1"/>
                  <a:t>decreases</a:t>
                </a:r>
                <a:r>
                  <a:rPr lang="es-MX" sz="1400"/>
                  <a:t> at </a:t>
                </a:r>
                <a:r>
                  <a:rPr lang="es-MX" sz="1400" err="1"/>
                  <a:t>low</a:t>
                </a:r>
                <a:r>
                  <a:rPr lang="es-MX" sz="1400"/>
                  <a:t> </a:t>
                </a:r>
                <a:r>
                  <a:rPr lang="es-MX" sz="1400" err="1"/>
                  <a:t>frequencies</a:t>
                </a:r>
                <a:r>
                  <a:rPr lang="es-MX" sz="1400"/>
                  <a:t>, </a:t>
                </a:r>
                <a:r>
                  <a:rPr lang="es-MX" sz="1400" err="1"/>
                  <a:t>but</a:t>
                </a:r>
                <a:r>
                  <a:rPr lang="es-MX" sz="1400"/>
                  <a:t> </a:t>
                </a:r>
                <a:r>
                  <a:rPr lang="es-MX" sz="1400" err="1"/>
                  <a:t>increases</a:t>
                </a:r>
                <a:r>
                  <a:rPr lang="es-MX" sz="1400"/>
                  <a:t> at </a:t>
                </a:r>
                <a:r>
                  <a:rPr lang="es-MX" sz="1400" err="1"/>
                  <a:t>high</a:t>
                </a:r>
                <a:r>
                  <a:rPr lang="es-MX" sz="1400"/>
                  <a:t> </a:t>
                </a:r>
                <a:r>
                  <a:rPr lang="es-MX" sz="1400" err="1"/>
                  <a:t>frequencies</a:t>
                </a:r>
                <a:endParaRPr lang="es-MX" sz="1400"/>
              </a:p>
            </p:txBody>
          </p:sp>
        </mc:Choice>
        <mc:Fallback xmlns="">
          <p:sp>
            <p:nvSpPr>
              <p:cNvPr id="41" name="TextBox 40">
                <a:extLst>
                  <a:ext uri="{FF2B5EF4-FFF2-40B4-BE49-F238E27FC236}">
                    <a16:creationId xmlns:a16="http://schemas.microsoft.com/office/drawing/2014/main" id="{E296F1AA-C73F-47AD-B4DD-83D376387577}"/>
                  </a:ext>
                </a:extLst>
              </p:cNvPr>
              <p:cNvSpPr txBox="1">
                <a:spLocks noRot="1" noChangeAspect="1" noMove="1" noResize="1" noEditPoints="1" noAdjustHandles="1" noChangeArrowheads="1" noChangeShapeType="1" noTextEdit="1"/>
              </p:cNvSpPr>
              <p:nvPr/>
            </p:nvSpPr>
            <p:spPr>
              <a:xfrm>
                <a:off x="7744629" y="5028589"/>
                <a:ext cx="3065405" cy="836329"/>
              </a:xfrm>
              <a:prstGeom prst="roundRect">
                <a:avLst/>
              </a:prstGeom>
              <a:blipFill>
                <a:blip r:embed="rId8"/>
                <a:stretch>
                  <a:fillRect b="-714"/>
                </a:stretch>
              </a:blipFill>
              <a:ln w="19050">
                <a:solidFill>
                  <a:schemeClr val="accent6"/>
                </a:solidFill>
              </a:ln>
            </p:spPr>
            <p:txBody>
              <a:bodyPr/>
              <a:lstStyle/>
              <a:p>
                <a:r>
                  <a:rPr lang="en-US">
                    <a:noFill/>
                  </a:rPr>
                  <a:t> </a:t>
                </a:r>
              </a:p>
            </p:txBody>
          </p:sp>
        </mc:Fallback>
      </mc:AlternateContent>
      <p:pic>
        <p:nvPicPr>
          <p:cNvPr id="43" name="Picture 42">
            <a:extLst>
              <a:ext uri="{FF2B5EF4-FFF2-40B4-BE49-F238E27FC236}">
                <a16:creationId xmlns:a16="http://schemas.microsoft.com/office/drawing/2014/main" id="{406F4B0D-B6BA-4A5D-A6FC-77D6C618FBDF}"/>
              </a:ext>
            </a:extLst>
          </p:cNvPr>
          <p:cNvPicPr>
            <a:picLocks noChangeAspect="1"/>
          </p:cNvPicPr>
          <p:nvPr/>
        </p:nvPicPr>
        <p:blipFill>
          <a:blip r:embed="rId9"/>
          <a:stretch>
            <a:fillRect/>
          </a:stretch>
        </p:blipFill>
        <p:spPr>
          <a:xfrm>
            <a:off x="7744525" y="1813037"/>
            <a:ext cx="3001162" cy="2098852"/>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pic>
        <p:nvPicPr>
          <p:cNvPr id="47" name="Picture 46">
            <a:extLst>
              <a:ext uri="{FF2B5EF4-FFF2-40B4-BE49-F238E27FC236}">
                <a16:creationId xmlns:a16="http://schemas.microsoft.com/office/drawing/2014/main" id="{46281532-4577-4C8E-A598-EF2FA62E941A}"/>
              </a:ext>
            </a:extLst>
          </p:cNvPr>
          <p:cNvPicPr>
            <a:picLocks noChangeAspect="1"/>
          </p:cNvPicPr>
          <p:nvPr/>
        </p:nvPicPr>
        <p:blipFill>
          <a:blip r:embed="rId10"/>
          <a:stretch>
            <a:fillRect/>
          </a:stretch>
        </p:blipFill>
        <p:spPr>
          <a:xfrm>
            <a:off x="1372978" y="1813407"/>
            <a:ext cx="3052793" cy="2098482"/>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88F80E1-F8DC-495D-ABC2-A8FF1585853B}"/>
                  </a:ext>
                </a:extLst>
              </p:cNvPr>
              <p:cNvSpPr txBox="1"/>
              <p:nvPr/>
            </p:nvSpPr>
            <p:spPr>
              <a:xfrm>
                <a:off x="5450798" y="4076776"/>
                <a:ext cx="12708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𝑑</m:t>
                          </m:r>
                        </m:sub>
                      </m:sSub>
                      <m:r>
                        <a:rPr lang="en-US" b="0" i="0" smtClean="0">
                          <a:latin typeface="Cambria Math" panose="02040503050406030204" pitchFamily="18" charset="0"/>
                        </a:rPr>
                        <m:t>=500 </m:t>
                      </m:r>
                      <m:r>
                        <m:rPr>
                          <m:sty m:val="p"/>
                        </m:rPr>
                        <a:rPr lang="en-US" b="0" i="0" smtClean="0">
                          <a:latin typeface="Cambria Math" panose="02040503050406030204" pitchFamily="18" charset="0"/>
                        </a:rPr>
                        <m:t>Hz</m:t>
                      </m:r>
                    </m:oMath>
                  </m:oMathPara>
                </a14:m>
                <a:endParaRPr lang="es-MX"/>
              </a:p>
            </p:txBody>
          </p:sp>
        </mc:Choice>
        <mc:Fallback xmlns="">
          <p:sp>
            <p:nvSpPr>
              <p:cNvPr id="48" name="TextBox 47">
                <a:extLst>
                  <a:ext uri="{FF2B5EF4-FFF2-40B4-BE49-F238E27FC236}">
                    <a16:creationId xmlns:a16="http://schemas.microsoft.com/office/drawing/2014/main" id="{388F80E1-F8DC-495D-ABC2-A8FF1585853B}"/>
                  </a:ext>
                </a:extLst>
              </p:cNvPr>
              <p:cNvSpPr txBox="1">
                <a:spLocks noRot="1" noChangeAspect="1" noMove="1" noResize="1" noEditPoints="1" noAdjustHandles="1" noChangeArrowheads="1" noChangeShapeType="1" noTextEdit="1"/>
              </p:cNvSpPr>
              <p:nvPr/>
            </p:nvSpPr>
            <p:spPr>
              <a:xfrm>
                <a:off x="5450798" y="4076776"/>
                <a:ext cx="1270861" cy="276999"/>
              </a:xfrm>
              <a:prstGeom prst="rect">
                <a:avLst/>
              </a:prstGeom>
              <a:blipFill>
                <a:blip r:embed="rId11"/>
                <a:stretch>
                  <a:fillRect l="-5742" r="-3828"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9994F1C-2270-44B2-9592-06F1280C0847}"/>
                  </a:ext>
                </a:extLst>
              </p:cNvPr>
              <p:cNvSpPr txBox="1"/>
              <p:nvPr/>
            </p:nvSpPr>
            <p:spPr>
              <a:xfrm>
                <a:off x="4764135" y="4550986"/>
                <a:ext cx="2644185"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r>
                        <a:rPr lang="en-US" b="0" i="0" smtClean="0">
                          <a:latin typeface="Cambria Math" panose="02040503050406030204" pitchFamily="18" charset="0"/>
                        </a:rPr>
                        <m:t>=</m:t>
                      </m:r>
                      <m:r>
                        <a:rPr lang="en-US">
                          <a:latin typeface="Cambria Math" panose="02040503050406030204" pitchFamily="18" charset="0"/>
                        </a:rPr>
                        <m:t>2</m:t>
                      </m:r>
                      <m:r>
                        <m:rPr>
                          <m:sty m:val="p"/>
                        </m:rPr>
                        <a:rPr lang="el-GR" i="1">
                          <a:latin typeface="Cambria Math" panose="02040503050406030204" pitchFamily="18" charset="0"/>
                          <a:ea typeface="Cambria Math" panose="02040503050406030204" pitchFamily="18" charset="0"/>
                        </a:rPr>
                        <m:t>π</m:t>
                      </m:r>
                      <m:sSub>
                        <m:sSubPr>
                          <m:ctrlPr>
                            <a:rPr lang="el-GR"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𝑑</m:t>
                          </m:r>
                        </m:sub>
                      </m:sSub>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rPr>
                        <m:t>419 </m:t>
                      </m:r>
                      <m:r>
                        <m:rPr>
                          <m:sty m:val="p"/>
                        </m:rPr>
                        <a:rPr lang="en-US" b="0" i="0" smtClean="0">
                          <a:latin typeface="Cambria Math" panose="02040503050406030204" pitchFamily="18" charset="0"/>
                        </a:rPr>
                        <m:t>Rayls</m:t>
                      </m:r>
                    </m:oMath>
                  </m:oMathPara>
                </a14:m>
                <a:endParaRPr lang="es-MX"/>
              </a:p>
            </p:txBody>
          </p:sp>
        </mc:Choice>
        <mc:Fallback xmlns="">
          <p:sp>
            <p:nvSpPr>
              <p:cNvPr id="49" name="TextBox 48">
                <a:extLst>
                  <a:ext uri="{FF2B5EF4-FFF2-40B4-BE49-F238E27FC236}">
                    <a16:creationId xmlns:a16="http://schemas.microsoft.com/office/drawing/2014/main" id="{79994F1C-2270-44B2-9592-06F1280C0847}"/>
                  </a:ext>
                </a:extLst>
              </p:cNvPr>
              <p:cNvSpPr txBox="1">
                <a:spLocks noRot="1" noChangeAspect="1" noMove="1" noResize="1" noEditPoints="1" noAdjustHandles="1" noChangeArrowheads="1" noChangeShapeType="1" noTextEdit="1"/>
              </p:cNvSpPr>
              <p:nvPr/>
            </p:nvSpPr>
            <p:spPr>
              <a:xfrm>
                <a:off x="4764135" y="4550986"/>
                <a:ext cx="2644185" cy="299249"/>
              </a:xfrm>
              <a:prstGeom prst="rect">
                <a:avLst/>
              </a:prstGeom>
              <a:blipFill>
                <a:blip r:embed="rId12"/>
                <a:stretch>
                  <a:fillRect l="-1617" t="-2041" r="-2771" b="-28571"/>
                </a:stretch>
              </a:blipFill>
            </p:spPr>
            <p:txBody>
              <a:bodyPr/>
              <a:lstStyle/>
              <a:p>
                <a:r>
                  <a:rPr lang="en-US">
                    <a:noFill/>
                  </a:rPr>
                  <a:t> </a:t>
                </a:r>
              </a:p>
            </p:txBody>
          </p:sp>
        </mc:Fallback>
      </mc:AlternateContent>
      <p:pic>
        <p:nvPicPr>
          <p:cNvPr id="50" name="Picture 49">
            <a:extLst>
              <a:ext uri="{FF2B5EF4-FFF2-40B4-BE49-F238E27FC236}">
                <a16:creationId xmlns:a16="http://schemas.microsoft.com/office/drawing/2014/main" id="{7CA44FCF-5CC2-4100-ACD5-0662688A94CC}"/>
              </a:ext>
            </a:extLst>
          </p:cNvPr>
          <p:cNvPicPr>
            <a:picLocks noChangeAspect="1"/>
          </p:cNvPicPr>
          <p:nvPr/>
        </p:nvPicPr>
        <p:blipFill>
          <a:blip r:embed="rId13"/>
          <a:stretch>
            <a:fillRect/>
          </a:stretch>
        </p:blipFill>
        <p:spPr>
          <a:xfrm>
            <a:off x="4595419" y="1813037"/>
            <a:ext cx="3001162" cy="2090974"/>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11204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6351FBF-45F0-7449-825E-F0E8D02D8ADC}"/>
              </a:ext>
            </a:extLst>
          </p:cNvPr>
          <p:cNvSpPr>
            <a:spLocks noGrp="1"/>
          </p:cNvSpPr>
          <p:nvPr>
            <p:ph type="ctrTitle"/>
          </p:nvPr>
        </p:nvSpPr>
        <p:spPr/>
        <p:txBody>
          <a:bodyPr/>
          <a:lstStyle/>
          <a:p>
            <a:r>
              <a:rPr lang="en-US">
                <a:latin typeface="Acumin Pro ExtraCondensed"/>
              </a:rPr>
              <a:t>Part 1 – iii) The Solution, Parameter Selection, cont.</a:t>
            </a:r>
          </a:p>
        </p:txBody>
      </p:sp>
      <p:sp>
        <p:nvSpPr>
          <p:cNvPr id="7" name="Subhead">
            <a:extLst>
              <a:ext uri="{FF2B5EF4-FFF2-40B4-BE49-F238E27FC236}">
                <a16:creationId xmlns:a16="http://schemas.microsoft.com/office/drawing/2014/main" id="{A691E43B-1A2C-4F4A-BF05-AE1D589C0464}"/>
              </a:ext>
            </a:extLst>
          </p:cNvPr>
          <p:cNvSpPr>
            <a:spLocks noGrp="1"/>
          </p:cNvSpPr>
          <p:nvPr>
            <p:ph type="subTitle" idx="1"/>
          </p:nvPr>
        </p:nvSpPr>
        <p:spPr>
          <a:xfrm>
            <a:off x="2107518" y="1345167"/>
            <a:ext cx="7988980" cy="338554"/>
          </a:xfrm>
        </p:spPr>
        <p:txBody>
          <a:bodyPr/>
          <a:lstStyle/>
          <a:p>
            <a:r>
              <a:rPr lang="en-US"/>
              <a:t>Verification of Mass Assumption</a:t>
            </a:r>
          </a:p>
        </p:txBody>
      </p:sp>
      <p:sp>
        <p:nvSpPr>
          <p:cNvPr id="4" name="Date">
            <a:extLst>
              <a:ext uri="{FF2B5EF4-FFF2-40B4-BE49-F238E27FC236}">
                <a16:creationId xmlns:a16="http://schemas.microsoft.com/office/drawing/2014/main" id="{9A80D0DD-6D24-444A-83A2-04A9622ED98A}"/>
              </a:ext>
            </a:extLst>
          </p:cNvPr>
          <p:cNvSpPr>
            <a:spLocks noGrp="1"/>
          </p:cNvSpPr>
          <p:nvPr>
            <p:ph type="dt" sz="half" idx="10"/>
          </p:nvPr>
        </p:nvSpPr>
        <p:spPr/>
        <p:txBody>
          <a:bodyPr/>
          <a:lstStyle/>
          <a:p>
            <a:fld id="{D47A9A36-4EB0-BF46-AE48-7CDA251B954B}" type="datetime1">
              <a:rPr lang="en-US" smtClean="0"/>
              <a:t>4/15/2022</a:t>
            </a:fld>
            <a:endParaRPr lang="en-US"/>
          </a:p>
        </p:txBody>
      </p:sp>
      <p:sp>
        <p:nvSpPr>
          <p:cNvPr id="5" name="Slide Number">
            <a:extLst>
              <a:ext uri="{FF2B5EF4-FFF2-40B4-BE49-F238E27FC236}">
                <a16:creationId xmlns:a16="http://schemas.microsoft.com/office/drawing/2014/main" id="{72F32A19-D8DB-C64F-B22B-DBFB8CA7FD2E}"/>
              </a:ext>
            </a:extLst>
          </p:cNvPr>
          <p:cNvSpPr>
            <a:spLocks noGrp="1"/>
          </p:cNvSpPr>
          <p:nvPr>
            <p:ph type="sldNum" sz="quarter" idx="12"/>
          </p:nvPr>
        </p:nvSpPr>
        <p:spPr/>
        <p:txBody>
          <a:bodyPr/>
          <a:lstStyle/>
          <a:p>
            <a:fld id="{8A7A6979-0714-4377-B894-6BE4C2D6E202}" type="slidenum">
              <a:rPr lang="en-US" smtClean="0"/>
              <a:pPr/>
              <a:t>9</a:t>
            </a:fld>
            <a:endParaRPr lang="en-US"/>
          </a:p>
        </p:txBody>
      </p:sp>
      <p:pic>
        <p:nvPicPr>
          <p:cNvPr id="9" name="Picture 8">
            <a:extLst>
              <a:ext uri="{FF2B5EF4-FFF2-40B4-BE49-F238E27FC236}">
                <a16:creationId xmlns:a16="http://schemas.microsoft.com/office/drawing/2014/main" id="{5003B8C2-AD88-4C44-9354-34EDDAD5016C}"/>
              </a:ext>
            </a:extLst>
          </p:cNvPr>
          <p:cNvPicPr>
            <a:picLocks noChangeAspect="1"/>
          </p:cNvPicPr>
          <p:nvPr/>
        </p:nvPicPr>
        <p:blipFill>
          <a:blip r:embed="rId2"/>
          <a:stretch>
            <a:fillRect/>
          </a:stretch>
        </p:blipFill>
        <p:spPr>
          <a:xfrm>
            <a:off x="6448602" y="1805683"/>
            <a:ext cx="3712394" cy="2587611"/>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pic>
        <p:nvPicPr>
          <p:cNvPr id="23" name="Picture 22">
            <a:extLst>
              <a:ext uri="{FF2B5EF4-FFF2-40B4-BE49-F238E27FC236}">
                <a16:creationId xmlns:a16="http://schemas.microsoft.com/office/drawing/2014/main" id="{C3F88348-B45F-447D-A152-937F93BB5045}"/>
              </a:ext>
            </a:extLst>
          </p:cNvPr>
          <p:cNvPicPr>
            <a:picLocks noChangeAspect="1"/>
          </p:cNvPicPr>
          <p:nvPr/>
        </p:nvPicPr>
        <p:blipFill>
          <a:blip r:embed="rId3"/>
          <a:stretch>
            <a:fillRect/>
          </a:stretch>
        </p:blipFill>
        <p:spPr>
          <a:xfrm>
            <a:off x="2107518" y="1805684"/>
            <a:ext cx="3712394" cy="2586504"/>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C6A66DE-798D-42A7-B51F-F266C8B4617D}"/>
                  </a:ext>
                </a:extLst>
              </p:cNvPr>
              <p:cNvSpPr txBox="1"/>
              <p:nvPr/>
            </p:nvSpPr>
            <p:spPr>
              <a:xfrm>
                <a:off x="7739663" y="1356229"/>
                <a:ext cx="2419796" cy="331084"/>
              </a:xfrm>
              <a:prstGeom prst="roundRect">
                <a:avLst/>
              </a:prstGeom>
              <a:noFill/>
              <a:ln w="19050">
                <a:solidFill>
                  <a:schemeClr val="accent6"/>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𝐻𝑜𝑙𝑑𝑖𝑛𝑔</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𝑐𝑜𝑛𝑠𝑡𝑎𝑛𝑡</m:t>
                      </m:r>
                    </m:oMath>
                  </m:oMathPara>
                </a14:m>
                <a:endParaRPr lang="es-MX"/>
              </a:p>
            </p:txBody>
          </p:sp>
        </mc:Choice>
        <mc:Fallback xmlns="">
          <p:sp>
            <p:nvSpPr>
              <p:cNvPr id="25" name="TextBox 24">
                <a:extLst>
                  <a:ext uri="{FF2B5EF4-FFF2-40B4-BE49-F238E27FC236}">
                    <a16:creationId xmlns:a16="http://schemas.microsoft.com/office/drawing/2014/main" id="{8C6A66DE-798D-42A7-B51F-F266C8B4617D}"/>
                  </a:ext>
                </a:extLst>
              </p:cNvPr>
              <p:cNvSpPr txBox="1">
                <a:spLocks noRot="1" noChangeAspect="1" noMove="1" noResize="1" noEditPoints="1" noAdjustHandles="1" noChangeArrowheads="1" noChangeShapeType="1" noTextEdit="1"/>
              </p:cNvSpPr>
              <p:nvPr/>
            </p:nvSpPr>
            <p:spPr>
              <a:xfrm>
                <a:off x="7739663" y="1356229"/>
                <a:ext cx="2419796" cy="331084"/>
              </a:xfrm>
              <a:prstGeom prst="roundRect">
                <a:avLst/>
              </a:prstGeom>
              <a:blipFill>
                <a:blip r:embed="rId4"/>
                <a:stretch>
                  <a:fillRect l="-2250" r="-500" b="-15517"/>
                </a:stretch>
              </a:blipFill>
              <a:ln w="19050">
                <a:solidFill>
                  <a:schemeClr val="accent6"/>
                </a:solidFill>
              </a:ln>
            </p:spPr>
            <p:txBody>
              <a:bodyPr/>
              <a:lstStyle/>
              <a:p>
                <a:r>
                  <a:rPr lang="en-US">
                    <a:noFill/>
                  </a:rPr>
                  <a:t> </a:t>
                </a:r>
              </a:p>
            </p:txBody>
          </p:sp>
        </mc:Fallback>
      </mc:AlternateContent>
      <p:sp>
        <p:nvSpPr>
          <p:cNvPr id="33" name="TextBox 32">
            <a:extLst>
              <a:ext uri="{FF2B5EF4-FFF2-40B4-BE49-F238E27FC236}">
                <a16:creationId xmlns:a16="http://schemas.microsoft.com/office/drawing/2014/main" id="{33561F19-56E6-4094-A22F-B154DA6DD465}"/>
              </a:ext>
            </a:extLst>
          </p:cNvPr>
          <p:cNvSpPr txBox="1"/>
          <p:nvPr/>
        </p:nvSpPr>
        <p:spPr>
          <a:xfrm>
            <a:off x="2231178" y="4952107"/>
            <a:ext cx="3588734" cy="578882"/>
          </a:xfrm>
          <a:prstGeom prst="roundRect">
            <a:avLst/>
          </a:prstGeom>
          <a:solidFill>
            <a:schemeClr val="accent4"/>
          </a:solidFill>
          <a:ln w="19050">
            <a:solidFill>
              <a:schemeClr val="accent6"/>
            </a:solidFill>
          </a:ln>
        </p:spPr>
        <p:txBody>
          <a:bodyPr wrap="square" rtlCol="0">
            <a:spAutoFit/>
          </a:bodyPr>
          <a:lstStyle/>
          <a:p>
            <a:pPr algn="ctr"/>
            <a:r>
              <a:rPr lang="en-US" sz="1400"/>
              <a:t>By decreasing the Mass we see decreased Transmission Loss in low frequency range</a:t>
            </a:r>
            <a:endParaRPr lang="es-MX" sz="1400"/>
          </a:p>
        </p:txBody>
      </p:sp>
      <p:sp>
        <p:nvSpPr>
          <p:cNvPr id="34" name="TextBox 33">
            <a:extLst>
              <a:ext uri="{FF2B5EF4-FFF2-40B4-BE49-F238E27FC236}">
                <a16:creationId xmlns:a16="http://schemas.microsoft.com/office/drawing/2014/main" id="{064EE09F-6505-4DCB-8F59-05910B361E69}"/>
              </a:ext>
            </a:extLst>
          </p:cNvPr>
          <p:cNvSpPr txBox="1"/>
          <p:nvPr/>
        </p:nvSpPr>
        <p:spPr>
          <a:xfrm>
            <a:off x="6318351" y="4952107"/>
            <a:ext cx="3696208" cy="578882"/>
          </a:xfrm>
          <a:prstGeom prst="roundRect">
            <a:avLst/>
          </a:prstGeom>
          <a:solidFill>
            <a:schemeClr val="accent4"/>
          </a:solidFill>
          <a:ln w="19050">
            <a:solidFill>
              <a:schemeClr val="accent6"/>
            </a:solidFill>
          </a:ln>
        </p:spPr>
        <p:txBody>
          <a:bodyPr wrap="square" rtlCol="0">
            <a:spAutoFit/>
          </a:bodyPr>
          <a:lstStyle/>
          <a:p>
            <a:pPr algn="ctr"/>
            <a:r>
              <a:rPr lang="en-US" sz="1400"/>
              <a:t>Therefore, the choice of using the maximum permitted Mass has been validated</a:t>
            </a:r>
            <a:endParaRPr lang="es-MX" sz="1400"/>
          </a:p>
        </p:txBody>
      </p:sp>
    </p:spTree>
    <p:extLst>
      <p:ext uri="{BB962C8B-B14F-4D97-AF65-F5344CB8AC3E}">
        <p14:creationId xmlns:p14="http://schemas.microsoft.com/office/powerpoint/2010/main" val="3948267106"/>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IE-Template_Black_WideScreen" id="{CF520D35-A22F-844A-831D-D13D9A162F28}" vid="{6C82ACD1-7B7C-AC47-A99D-8473E06A49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B313FA03F64B74995B24244FA857D78" ma:contentTypeVersion="13" ma:contentTypeDescription="Create a new document." ma:contentTypeScope="" ma:versionID="806337df6195ac14b0582d46e4089476">
  <xsd:schema xmlns:xsd="http://www.w3.org/2001/XMLSchema" xmlns:xs="http://www.w3.org/2001/XMLSchema" xmlns:p="http://schemas.microsoft.com/office/2006/metadata/properties" xmlns:ns3="9ec9cfdd-8593-498d-918b-bc540129da35" xmlns:ns4="1c5d1d22-6f85-47dd-ba5e-15ba7d8d549f" targetNamespace="http://schemas.microsoft.com/office/2006/metadata/properties" ma:root="true" ma:fieldsID="4cc1fec47a488896b1bd776e8d67c7ae" ns3:_="" ns4:_="">
    <xsd:import namespace="9ec9cfdd-8593-498d-918b-bc540129da35"/>
    <xsd:import namespace="1c5d1d22-6f85-47dd-ba5e-15ba7d8d549f"/>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4:SharedWithUsers" minOccurs="0"/>
                <xsd:element ref="ns4:SharedWithDetails" minOccurs="0"/>
                <xsd:element ref="ns4:SharingHintHash"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c9cfdd-8593-498d-918b-bc540129da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5d1d22-6f85-47dd-ba5e-15ba7d8d549f"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351AB7-7F61-4338-8C48-EE4AA8AD5D29}">
  <ds:schemaRefs>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http://schemas.microsoft.com/office/2006/metadata/properties"/>
    <ds:schemaRef ds:uri="http://purl.org/dc/dcmitype/"/>
    <ds:schemaRef ds:uri="http://schemas.openxmlformats.org/package/2006/metadata/core-properties"/>
    <ds:schemaRef ds:uri="1c5d1d22-6f85-47dd-ba5e-15ba7d8d549f"/>
    <ds:schemaRef ds:uri="9ec9cfdd-8593-498d-918b-bc540129da35"/>
  </ds:schemaRefs>
</ds:datastoreItem>
</file>

<file path=customXml/itemProps2.xml><?xml version="1.0" encoding="utf-8"?>
<ds:datastoreItem xmlns:ds="http://schemas.openxmlformats.org/officeDocument/2006/customXml" ds:itemID="{BA33B8BB-1102-476D-958A-2F71646618DB}">
  <ds:schemaRefs>
    <ds:schemaRef ds:uri="http://schemas.microsoft.com/sharepoint/v3/contenttype/forms"/>
  </ds:schemaRefs>
</ds:datastoreItem>
</file>

<file path=customXml/itemProps3.xml><?xml version="1.0" encoding="utf-8"?>
<ds:datastoreItem xmlns:ds="http://schemas.openxmlformats.org/officeDocument/2006/customXml" ds:itemID="{63128FF8-3B80-486B-9BDD-B03CE3300B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c9cfdd-8593-498d-918b-bc540129da35"/>
    <ds:schemaRef ds:uri="1c5d1d22-6f85-47dd-ba5e-15ba7d8d54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PU-ME-Template_Black_WideScreen</Template>
  <TotalTime>111</TotalTime>
  <Words>982</Words>
  <Application>Microsoft Office PowerPoint</Application>
  <PresentationFormat>Widescreen</PresentationFormat>
  <Paragraphs>196</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Purdue2</vt:lpstr>
      <vt:lpstr>Lightweight Acoustic LINING Design for Aircraft fuselage  ME613 Commercial Airplane Group – Team 4</vt:lpstr>
      <vt:lpstr>Design Characteristics</vt:lpstr>
      <vt:lpstr>System Illustration and Modeling</vt:lpstr>
      <vt:lpstr>Part 1 – i) Unlined Double Panel System</vt:lpstr>
      <vt:lpstr>Part 1 – i) Unlined Double Panel System, cont.</vt:lpstr>
      <vt:lpstr>Part 1 – ii) Insertion of Flexible Resistive Screens</vt:lpstr>
      <vt:lpstr>Part 1 – iii) The Solution, Parameter Selection</vt:lpstr>
      <vt:lpstr>Part 1 – iii) The Solution, Parameter Selection, cont.</vt:lpstr>
      <vt:lpstr>Part 1 – iii) The Solution, Parameter Selection, cont.</vt:lpstr>
      <vt:lpstr>Part 1 – iii) The Solution, Result</vt:lpstr>
      <vt:lpstr>Part 1 – iv) The Lining</vt:lpstr>
      <vt:lpstr>Part 2 – Transmission Through a Single Screen</vt:lpstr>
      <vt:lpstr>Part 2 – Convergence of Halving the Screens</vt:lpstr>
      <vt:lpstr>Part 2 – Convergence of Halving the Screens</vt:lpstr>
      <vt:lpstr>Part 2 – Air Space Depth Investigation</vt:lpstr>
      <vt:lpstr>Part 2 – Angle of Incidence Investigation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Pierce Masters</dc:creator>
  <cp:lastModifiedBy>Bryce Allen Geesey</cp:lastModifiedBy>
  <cp:revision>9</cp:revision>
  <dcterms:created xsi:type="dcterms:W3CDTF">2022-04-13T23:14:04Z</dcterms:created>
  <dcterms:modified xsi:type="dcterms:W3CDTF">2022-04-15T15:28:34Z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0x0101002B313FA03F64B74995B24244FA857D78</vt:lpwstr>
  </property>
</Properties>
</file>